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24"/>
  </p:notesMasterIdLst>
  <p:sldIdLst>
    <p:sldId id="296"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Lst>
  <p:sldSz cx="9144000" cy="6858000" type="screen4x3"/>
  <p:notesSz cx="6877050" cy="10002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CC66"/>
    <a:srgbClr val="FF0000"/>
    <a:srgbClr val="FFFF00"/>
    <a:srgbClr val="CCECFF"/>
    <a:srgbClr val="FFCC66"/>
    <a:srgbClr val="FFCC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7" d="100"/>
          <a:sy n="77" d="100"/>
        </p:scale>
        <p:origin x="-2448"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5725" y="0"/>
            <a:ext cx="2979738" cy="500063"/>
          </a:xfrm>
          <a:prstGeom prst="rect">
            <a:avLst/>
          </a:prstGeom>
        </p:spPr>
        <p:txBody>
          <a:bodyPr vert="horz" lIns="91440" tIns="45720" rIns="91440" bIns="45720" rtlCol="0"/>
          <a:lstStyle>
            <a:lvl1pPr algn="r">
              <a:defRPr sz="1200"/>
            </a:lvl1pPr>
          </a:lstStyle>
          <a:p>
            <a:fld id="{88FA8C7B-32EB-48CC-A910-7A139D8B2AEB}" type="datetimeFigureOut">
              <a:rPr lang="en-GB" smtClean="0"/>
              <a:t>19/10/2017</a:t>
            </a:fld>
            <a:endParaRPr lang="en-GB"/>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388" y="4751388"/>
            <a:ext cx="5502275" cy="45005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1188"/>
            <a:ext cx="2979738"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5725" y="9501188"/>
            <a:ext cx="2979738" cy="500062"/>
          </a:xfrm>
          <a:prstGeom prst="rect">
            <a:avLst/>
          </a:prstGeom>
        </p:spPr>
        <p:txBody>
          <a:bodyPr vert="horz" lIns="91440" tIns="45720" rIns="91440" bIns="45720" rtlCol="0" anchor="b"/>
          <a:lstStyle>
            <a:lvl1pPr algn="r">
              <a:defRPr sz="1200"/>
            </a:lvl1pPr>
          </a:lstStyle>
          <a:p>
            <a:fld id="{C86D124B-5D52-4422-848A-FC9D6BD8B1E6}" type="slidenum">
              <a:rPr lang="en-GB" smtClean="0"/>
              <a:t>‹#›</a:t>
            </a:fld>
            <a:endParaRPr lang="en-GB"/>
          </a:p>
        </p:txBody>
      </p:sp>
    </p:spTree>
    <p:extLst>
      <p:ext uri="{BB962C8B-B14F-4D97-AF65-F5344CB8AC3E}">
        <p14:creationId xmlns:p14="http://schemas.microsoft.com/office/powerpoint/2010/main" val="295015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ED104D-74FB-474D-966F-04E019F74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D8730-CA5A-4DAC-BCF5-A7F682B376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13F72-87ED-4DFE-8D75-C10D3E10A9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fld id="{AB67DEC8-7043-49B2-982A-56A65E9F0F49}" type="datetime1">
              <a:rPr lang="en-US"/>
              <a:pPr/>
              <a:t>19/10/2017</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F954C3A7-2A55-4089-8FFF-ACE9246FCA35}" type="slidenum">
              <a:rPr/>
              <a:pPr/>
              <a:t>‹#›</a:t>
            </a:fld>
            <a:endParaRPr/>
          </a:p>
        </p:txBody>
      </p:sp>
    </p:spTree>
    <p:extLst>
      <p:ext uri="{BB962C8B-B14F-4D97-AF65-F5344CB8AC3E}">
        <p14:creationId xmlns:p14="http://schemas.microsoft.com/office/powerpoint/2010/main" val="186497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05A439DB-EF45-4DFB-BBA0-0D2D7F7840A9}" type="datetime1">
              <a:rPr lang="en-US"/>
              <a:pPr/>
              <a:t>19/10/2017</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FB68020A-23A6-4CD5-8CD5-08618EDE3A4D}" type="slidenum">
              <a:rPr/>
              <a:pPr/>
              <a:t>‹#›</a:t>
            </a:fld>
            <a:endParaRPr/>
          </a:p>
        </p:txBody>
      </p:sp>
    </p:spTree>
    <p:extLst>
      <p:ext uri="{BB962C8B-B14F-4D97-AF65-F5344CB8AC3E}">
        <p14:creationId xmlns:p14="http://schemas.microsoft.com/office/powerpoint/2010/main" val="288600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fld id="{62A56564-88E9-44DC-9E02-D819A820B408}" type="datetime1">
              <a:rPr lang="en-US"/>
              <a:pPr/>
              <a:t>19/10/2017</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2E0A6CB2-4EEC-40AD-AE23-83FCC0FAF959}" type="slidenum">
              <a:rPr/>
              <a:pPr/>
              <a:t>‹#›</a:t>
            </a:fld>
            <a:endParaRPr/>
          </a:p>
        </p:txBody>
      </p:sp>
    </p:spTree>
    <p:extLst>
      <p:ext uri="{BB962C8B-B14F-4D97-AF65-F5344CB8AC3E}">
        <p14:creationId xmlns:p14="http://schemas.microsoft.com/office/powerpoint/2010/main" val="89047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fld id="{98F7E82D-AC95-462D-B26E-EBC92C597E5C}" type="datetime1">
              <a:rPr lang="en-US"/>
              <a:pPr/>
              <a:t>19/10/2017</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72A00A3C-1F6E-4D5C-AAD7-BDAA55286560}" type="slidenum">
              <a:rPr/>
              <a:pPr/>
              <a:t>‹#›</a:t>
            </a:fld>
            <a:endParaRPr/>
          </a:p>
        </p:txBody>
      </p:sp>
    </p:spTree>
    <p:extLst>
      <p:ext uri="{BB962C8B-B14F-4D97-AF65-F5344CB8AC3E}">
        <p14:creationId xmlns:p14="http://schemas.microsoft.com/office/powerpoint/2010/main" val="304612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fld id="{53A3632F-CB31-4C3F-9DD1-D185E583185D}" type="datetime1">
              <a:rPr lang="en-US"/>
              <a:pPr/>
              <a:t>19/10/2017</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1BCC2348-0CFC-4DC0-BAB9-1B37AB42BC98}" type="slidenum">
              <a:rPr/>
              <a:pPr/>
              <a:t>‹#›</a:t>
            </a:fld>
            <a:endParaRPr/>
          </a:p>
        </p:txBody>
      </p:sp>
    </p:spTree>
    <p:extLst>
      <p:ext uri="{BB962C8B-B14F-4D97-AF65-F5344CB8AC3E}">
        <p14:creationId xmlns:p14="http://schemas.microsoft.com/office/powerpoint/2010/main" val="381306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fld id="{6898142C-3959-433E-9715-423B60B8CF26}" type="datetime1">
              <a:rPr lang="en-US"/>
              <a:pPr/>
              <a:t>19/10/2017</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69E488BC-3A13-4990-B37A-C8145109E6C9}" type="slidenum">
              <a:rPr/>
              <a:pPr/>
              <a:t>‹#›</a:t>
            </a:fld>
            <a:endParaRPr/>
          </a:p>
        </p:txBody>
      </p:sp>
    </p:spTree>
    <p:extLst>
      <p:ext uri="{BB962C8B-B14F-4D97-AF65-F5344CB8AC3E}">
        <p14:creationId xmlns:p14="http://schemas.microsoft.com/office/powerpoint/2010/main" val="457547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8790A6CC-92B1-43E2-9AE0-22C408F4786A}" type="datetime1">
              <a:rPr lang="en-US"/>
              <a:pPr/>
              <a:t>19/10/2017</a:t>
            </a:fld>
            <a:endParaRPr/>
          </a:p>
        </p:txBody>
      </p:sp>
      <p:sp>
        <p:nvSpPr>
          <p:cNvPr id="3" name="Footer Placeholder 2"/>
          <p:cNvSpPr txBox="1">
            <a:spLocks noGrp="1"/>
          </p:cNvSpPr>
          <p:nvPr>
            <p:ph type="ftr" sz="quarter" idx="9"/>
          </p:nvPr>
        </p:nvSpPr>
        <p:spPr/>
        <p:txBody>
          <a:bodyPr/>
          <a:lstStyle>
            <a:lvl1pPr>
              <a:defRPr/>
            </a:lvl1pPr>
          </a:lstStyle>
          <a:p>
            <a:endParaRPr/>
          </a:p>
        </p:txBody>
      </p:sp>
      <p:sp>
        <p:nvSpPr>
          <p:cNvPr id="4" name="Slide Number Placeholder 3"/>
          <p:cNvSpPr txBox="1">
            <a:spLocks noGrp="1"/>
          </p:cNvSpPr>
          <p:nvPr>
            <p:ph type="sldNum" sz="quarter" idx="8"/>
          </p:nvPr>
        </p:nvSpPr>
        <p:spPr/>
        <p:txBody>
          <a:bodyPr/>
          <a:lstStyle>
            <a:lvl1pPr>
              <a:defRPr/>
            </a:lvl1pPr>
          </a:lstStyle>
          <a:p>
            <a:fld id="{1C8E7FE9-8B2D-4F4B-B6DC-4F86B90F09B0}" type="slidenum">
              <a:rPr/>
              <a:pPr/>
              <a:t>‹#›</a:t>
            </a:fld>
            <a:endParaRPr/>
          </a:p>
        </p:txBody>
      </p:sp>
    </p:spTree>
    <p:extLst>
      <p:ext uri="{BB962C8B-B14F-4D97-AF65-F5344CB8AC3E}">
        <p14:creationId xmlns:p14="http://schemas.microsoft.com/office/powerpoint/2010/main" val="208907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6C97D7FA-F7E5-44F8-B178-21AB77B19F48}" type="datetime1">
              <a:rPr lang="en-US"/>
              <a:pPr/>
              <a:t>19/10/2017</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0A7555CB-6E9A-429B-95A3-CA7338D1D320}" type="slidenum">
              <a:rPr/>
              <a:pPr/>
              <a:t>‹#›</a:t>
            </a:fld>
            <a:endParaRPr/>
          </a:p>
        </p:txBody>
      </p:sp>
    </p:spTree>
    <p:extLst>
      <p:ext uri="{BB962C8B-B14F-4D97-AF65-F5344CB8AC3E}">
        <p14:creationId xmlns:p14="http://schemas.microsoft.com/office/powerpoint/2010/main" val="25955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C49B8-317E-4466-ADF2-4366B00CEDE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432B26A9-28BB-4AF5-9FBD-468584F8313B}" type="datetime1">
              <a:rPr lang="en-US"/>
              <a:pPr/>
              <a:t>19/10/2017</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BEF3419D-E0C9-4BA3-9D16-7489C3CAC0FE}" type="slidenum">
              <a:rPr/>
              <a:pPr/>
              <a:t>‹#›</a:t>
            </a:fld>
            <a:endParaRPr/>
          </a:p>
        </p:txBody>
      </p:sp>
    </p:spTree>
    <p:extLst>
      <p:ext uri="{BB962C8B-B14F-4D97-AF65-F5344CB8AC3E}">
        <p14:creationId xmlns:p14="http://schemas.microsoft.com/office/powerpoint/2010/main" val="84092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A2451B79-A3F1-4EF7-ABF2-99D25F201C7E}" type="datetime1">
              <a:rPr lang="en-US"/>
              <a:pPr/>
              <a:t>19/10/2017</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D2647BFF-2ED2-497B-A9A3-D1C5F3EE99FF}" type="slidenum">
              <a:rPr/>
              <a:pPr/>
              <a:t>‹#›</a:t>
            </a:fld>
            <a:endParaRPr/>
          </a:p>
        </p:txBody>
      </p:sp>
    </p:spTree>
    <p:extLst>
      <p:ext uri="{BB962C8B-B14F-4D97-AF65-F5344CB8AC3E}">
        <p14:creationId xmlns:p14="http://schemas.microsoft.com/office/powerpoint/2010/main" val="266970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B7D5B99B-D241-41CC-85CC-902F19355D60}" type="datetime1">
              <a:rPr lang="en-US"/>
              <a:pPr/>
              <a:t>19/10/2017</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D36E3271-295F-4919-9C23-EDC027697730}" type="slidenum">
              <a:rPr/>
              <a:pPr/>
              <a:t>‹#›</a:t>
            </a:fld>
            <a:endParaRPr/>
          </a:p>
        </p:txBody>
      </p:sp>
    </p:spTree>
    <p:extLst>
      <p:ext uri="{BB962C8B-B14F-4D97-AF65-F5344CB8AC3E}">
        <p14:creationId xmlns:p14="http://schemas.microsoft.com/office/powerpoint/2010/main" val="318733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2E84D-4C30-43CD-AD30-097D3D0B3C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36723-ED42-4F02-AF90-8ACBBA0035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048EF3-2533-4E49-B024-9607AAAB1A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BE62B0-5AE5-47D7-8152-18D8BC615B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C61644-38C3-4ABF-8506-B315C997E3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D486D-4A73-4EE9-A402-04A0628FD3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5CFF5B-CE65-4052-9D63-F1496C4006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FA5F19F-52A4-44BA-84E4-DC32680426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fld id="{368BEF93-43A1-4C7A-9D60-450E4D8F901F}" type="datetime1">
              <a:rPr lang="en-US" smtClean="0"/>
              <a:pPr/>
              <a:t>19/10/2017</a:t>
            </a:fld>
            <a:endParaRPr smtClean="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endParaRPr smtClean="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fld id="{8334902A-8BEA-4996-8014-F8A177C44429}" type="slidenum">
              <a:rPr smtClean="0"/>
              <a:pPr/>
              <a:t>‹#›</a:t>
            </a:fld>
            <a:endParaRPr smtClean="0"/>
          </a:p>
        </p:txBody>
      </p:sp>
    </p:spTree>
    <p:extLst>
      <p:ext uri="{BB962C8B-B14F-4D97-AF65-F5344CB8AC3E}">
        <p14:creationId xmlns:p14="http://schemas.microsoft.com/office/powerpoint/2010/main" val="2421473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128" y="3068960"/>
            <a:ext cx="8458200" cy="3200876"/>
          </a:xfrm>
          <a:prstGeom prst="rect">
            <a:avLst/>
          </a:prstGeom>
          <a:solidFill>
            <a:schemeClr val="accent1">
              <a:lumMod val="75000"/>
            </a:schemeClr>
          </a:solidFill>
        </p:spPr>
        <p:txBody>
          <a:bodyPr wrap="square">
            <a:spAutoFit/>
          </a:bodyPr>
          <a:lstStyle/>
          <a:p>
            <a:pPr algn="ctr"/>
            <a:endParaRPr lang="en-GB" sz="2800" dirty="0" smtClean="0">
              <a:solidFill>
                <a:schemeClr val="accent5"/>
              </a:solidFill>
              <a:latin typeface="Arial Black" panose="020B0A04020102020204" pitchFamily="34" charset="0"/>
            </a:endParaRPr>
          </a:p>
          <a:p>
            <a:pPr algn="ctr"/>
            <a:r>
              <a:rPr lang="en-GB" sz="2800" dirty="0" smtClean="0">
                <a:solidFill>
                  <a:schemeClr val="accent5"/>
                </a:solidFill>
                <a:latin typeface="Arial Black" panose="020B0A04020102020204" pitchFamily="34" charset="0"/>
              </a:rPr>
              <a:t>Diverse Identities in Sport Conference</a:t>
            </a:r>
          </a:p>
          <a:p>
            <a:pPr algn="ctr"/>
            <a:endParaRPr lang="en-GB" sz="2800" dirty="0">
              <a:solidFill>
                <a:schemeClr val="accent5"/>
              </a:solidFill>
              <a:latin typeface="Arial Black" panose="020B0A04020102020204" pitchFamily="34" charset="0"/>
            </a:endParaRPr>
          </a:p>
          <a:p>
            <a:pPr algn="ctr"/>
            <a:r>
              <a:rPr lang="en-GB" sz="2800" dirty="0" smtClean="0">
                <a:solidFill>
                  <a:schemeClr val="accent5"/>
                </a:solidFill>
                <a:latin typeface="Arial Black" panose="020B0A04020102020204" pitchFamily="34" charset="0"/>
              </a:rPr>
              <a:t>Friday 4</a:t>
            </a:r>
            <a:r>
              <a:rPr lang="en-GB" sz="2800" baseline="30000" dirty="0" smtClean="0">
                <a:solidFill>
                  <a:schemeClr val="accent5"/>
                </a:solidFill>
                <a:latin typeface="Arial Black" panose="020B0A04020102020204" pitchFamily="34" charset="0"/>
              </a:rPr>
              <a:t>th</a:t>
            </a:r>
            <a:r>
              <a:rPr lang="en-GB" sz="2800" dirty="0" smtClean="0">
                <a:solidFill>
                  <a:schemeClr val="accent5"/>
                </a:solidFill>
                <a:latin typeface="Arial Black" panose="020B0A04020102020204" pitchFamily="34" charset="0"/>
              </a:rPr>
              <a:t> March 2016</a:t>
            </a:r>
          </a:p>
          <a:p>
            <a:pPr algn="ctr"/>
            <a:endParaRPr lang="en-GB" dirty="0">
              <a:solidFill>
                <a:schemeClr val="accent5"/>
              </a:solidFill>
              <a:latin typeface="Arial Black" panose="020B0A04020102020204" pitchFamily="34" charset="0"/>
            </a:endParaRPr>
          </a:p>
          <a:p>
            <a:pPr algn="ctr"/>
            <a:endParaRPr lang="en-GB" dirty="0" smtClean="0">
              <a:solidFill>
                <a:schemeClr val="accent5"/>
              </a:solidFill>
              <a:latin typeface="Arial Black" panose="020B0A04020102020204" pitchFamily="34" charset="0"/>
            </a:endParaRPr>
          </a:p>
          <a:p>
            <a:pPr algn="ctr"/>
            <a:endParaRPr lang="en-GB" dirty="0">
              <a:solidFill>
                <a:schemeClr val="accent5"/>
              </a:solidFill>
              <a:latin typeface="Arial Black" panose="020B0A04020102020204" pitchFamily="34" charset="0"/>
            </a:endParaRPr>
          </a:p>
          <a:p>
            <a:pPr algn="ctr"/>
            <a:r>
              <a:rPr lang="en-GB" dirty="0" smtClean="0">
                <a:solidFill>
                  <a:schemeClr val="tx2">
                    <a:lumMod val="75000"/>
                  </a:schemeClr>
                </a:solidFill>
                <a:latin typeface="Arial Black" panose="020B0A04020102020204" pitchFamily="34" charset="0"/>
              </a:rPr>
              <a:t>#</a:t>
            </a:r>
            <a:r>
              <a:rPr lang="en-GB" dirty="0" err="1" smtClean="0">
                <a:solidFill>
                  <a:schemeClr val="tx2">
                    <a:lumMod val="75000"/>
                  </a:schemeClr>
                </a:solidFill>
                <a:latin typeface="Arial Black" panose="020B0A04020102020204" pitchFamily="34" charset="0"/>
              </a:rPr>
              <a:t>DiverseSport</a:t>
            </a:r>
            <a:endParaRPr lang="en-GB" dirty="0" smtClean="0">
              <a:solidFill>
                <a:schemeClr val="tx2">
                  <a:lumMod val="75000"/>
                </a:schemeClr>
              </a:solidFill>
              <a:latin typeface="Arial Black" panose="020B0A04020102020204" pitchFamily="34" charset="0"/>
            </a:endParaRPr>
          </a:p>
          <a:p>
            <a:pPr algn="ctr"/>
            <a:endParaRPr lang="en-GB" dirty="0">
              <a:solidFill>
                <a:schemeClr val="accent5"/>
              </a:solidFill>
              <a:latin typeface="Arial Black" panose="020B0A04020102020204" pitchFamily="34" charset="0"/>
            </a:endParaRPr>
          </a:p>
        </p:txBody>
      </p:sp>
      <p:pic>
        <p:nvPicPr>
          <p:cNvPr id="1026" name="Picture 2" descr="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502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Home\Desktop\speakers\Conference Partner Logos\EGLSF_Logo_72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675" y="5318051"/>
            <a:ext cx="1971725" cy="82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793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Bowls South Africa</a:t>
            </a:r>
          </a:p>
        </p:txBody>
      </p:sp>
      <p:sp>
        <p:nvSpPr>
          <p:cNvPr id="3" name="Content Placeholder 2"/>
          <p:cNvSpPr txBox="1">
            <a:spLocks noGrp="1"/>
          </p:cNvSpPr>
          <p:nvPr>
            <p:ph idx="1"/>
          </p:nvPr>
        </p:nvSpPr>
        <p:spPr/>
        <p:txBody>
          <a:bodyPr/>
          <a:lstStyle/>
          <a:p>
            <a:pPr marL="0" lvl="0" indent="0">
              <a:lnSpc>
                <a:spcPct val="90000"/>
              </a:lnSpc>
              <a:spcBef>
                <a:spcPts val="600"/>
              </a:spcBef>
              <a:buNone/>
            </a:pPr>
            <a:r>
              <a:rPr lang="en-ZA" sz="2400"/>
              <a:t>Sorry, I misread your e-mail I thought you meant Gay  persons. We do not have any transgender players so your questions have never arisen.  Therefore we do not have any rules re transgendered persons. </a:t>
            </a:r>
            <a:endParaRPr lang="en-GB" sz="2400"/>
          </a:p>
          <a:p>
            <a:pPr marL="0" lvl="0" indent="0">
              <a:lnSpc>
                <a:spcPct val="90000"/>
              </a:lnSpc>
              <a:spcBef>
                <a:spcPts val="600"/>
              </a:spcBef>
              <a:buNone/>
            </a:pPr>
            <a:endParaRPr lang="en-GB" sz="2400"/>
          </a:p>
          <a:p>
            <a:pPr marL="0" lvl="0" indent="0">
              <a:lnSpc>
                <a:spcPct val="90000"/>
              </a:lnSpc>
              <a:spcBef>
                <a:spcPts val="600"/>
              </a:spcBef>
              <a:buNone/>
            </a:pPr>
            <a:r>
              <a:rPr lang="en-GB" sz="2400">
                <a:solidFill>
                  <a:srgbClr val="4F81BD"/>
                </a:solidFill>
              </a:rPr>
              <a:t>From Sadie</a:t>
            </a:r>
          </a:p>
          <a:p>
            <a:pPr marL="0" lvl="0" indent="0">
              <a:lnSpc>
                <a:spcPct val="90000"/>
              </a:lnSpc>
              <a:spcBef>
                <a:spcPts val="600"/>
              </a:spcBef>
              <a:buNone/>
            </a:pPr>
            <a:r>
              <a:rPr lang="en-GB" sz="2400">
                <a:solidFill>
                  <a:srgbClr val="4F81BD"/>
                </a:solidFill>
              </a:rPr>
              <a:t>Another shining example of misunderstanding and misinformation about the transgender community.</a:t>
            </a:r>
            <a:br>
              <a:rPr lang="en-GB" sz="2400">
                <a:solidFill>
                  <a:srgbClr val="4F81BD"/>
                </a:solidFill>
              </a:rPr>
            </a:br>
            <a:r>
              <a:rPr lang="en-GB" sz="2400">
                <a:solidFill>
                  <a:srgbClr val="4F81BD"/>
                </a:solidFill>
              </a:rPr>
              <a:t>Being transgendered has NOTHING to do with sexuality.</a:t>
            </a:r>
            <a:br>
              <a:rPr lang="en-GB" sz="2400">
                <a:solidFill>
                  <a:srgbClr val="4F81BD"/>
                </a:solidFill>
              </a:rPr>
            </a:br>
            <a:r>
              <a:rPr lang="en-GB" sz="2400">
                <a:solidFill>
                  <a:srgbClr val="4F81BD"/>
                </a:solidFill>
              </a:rPr>
              <a:t>Will Bowls SA be addressing this issue BEFORE a problem occurs?</a:t>
            </a:r>
          </a:p>
          <a:p>
            <a:pPr lvl="0">
              <a:lnSpc>
                <a:spcPct val="90000"/>
              </a:lnSpc>
              <a:spcBef>
                <a:spcPts val="600"/>
              </a:spcBef>
            </a:pPr>
            <a:endParaRPr lang="en-GB" sz="2700"/>
          </a:p>
        </p:txBody>
      </p:sp>
    </p:spTree>
    <p:extLst>
      <p:ext uri="{BB962C8B-B14F-4D97-AF65-F5344CB8AC3E}">
        <p14:creationId xmlns:p14="http://schemas.microsoft.com/office/powerpoint/2010/main" val="403938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Bowls South Africa</a:t>
            </a:r>
          </a:p>
        </p:txBody>
      </p:sp>
      <p:sp>
        <p:nvSpPr>
          <p:cNvPr id="3" name="Content Placeholder 2"/>
          <p:cNvSpPr txBox="1">
            <a:spLocks noGrp="1"/>
          </p:cNvSpPr>
          <p:nvPr>
            <p:ph idx="1"/>
          </p:nvPr>
        </p:nvSpPr>
        <p:spPr>
          <a:xfrm>
            <a:off x="539550" y="1196748"/>
            <a:ext cx="8147249" cy="5112574"/>
          </a:xfrm>
        </p:spPr>
        <p:txBody>
          <a:bodyPr/>
          <a:lstStyle/>
          <a:p>
            <a:pPr marL="0" lvl="0" indent="0">
              <a:lnSpc>
                <a:spcPct val="80000"/>
              </a:lnSpc>
              <a:spcBef>
                <a:spcPts val="500"/>
              </a:spcBef>
              <a:buNone/>
            </a:pPr>
            <a:endParaRPr lang="en-GB" sz="1800"/>
          </a:p>
          <a:p>
            <a:pPr marL="0" lvl="0" indent="0">
              <a:lnSpc>
                <a:spcPct val="80000"/>
              </a:lnSpc>
              <a:spcBef>
                <a:spcPts val="500"/>
              </a:spcBef>
              <a:buNone/>
            </a:pPr>
            <a:r>
              <a:rPr lang="en-ZA" sz="2000"/>
              <a:t>I am very sad to see your reply, as I am not misinformed. I have gay son married to a wonderful man. </a:t>
            </a:r>
            <a:endParaRPr lang="en-GB" sz="2000"/>
          </a:p>
          <a:p>
            <a:pPr marL="0" lvl="0" indent="0">
              <a:lnSpc>
                <a:spcPct val="80000"/>
              </a:lnSpc>
              <a:spcBef>
                <a:spcPts val="500"/>
              </a:spcBef>
              <a:buNone/>
            </a:pPr>
            <a:r>
              <a:rPr lang="en-ZA" sz="2000"/>
              <a:t>As a woman of 72, I recognised my son was gay at his tender age of 10. I have 2 cousins who are gay so was aware of the problem.</a:t>
            </a:r>
            <a:endParaRPr lang="en-GB" sz="2000"/>
          </a:p>
          <a:p>
            <a:pPr marL="0" lvl="0" indent="0">
              <a:lnSpc>
                <a:spcPct val="80000"/>
              </a:lnSpc>
              <a:spcBef>
                <a:spcPts val="500"/>
              </a:spcBef>
              <a:buNone/>
            </a:pPr>
            <a:r>
              <a:rPr lang="en-ZA" sz="2000"/>
              <a:t>As we have never had a transgender person apply for membership, we have not given it any thought as I said.</a:t>
            </a:r>
            <a:endParaRPr lang="en-GB" sz="2000"/>
          </a:p>
          <a:p>
            <a:pPr marL="0" lvl="0" indent="0">
              <a:lnSpc>
                <a:spcPct val="80000"/>
              </a:lnSpc>
              <a:spcBef>
                <a:spcPts val="500"/>
              </a:spcBef>
              <a:buNone/>
            </a:pPr>
            <a:r>
              <a:rPr lang="en-ZA" sz="2000"/>
              <a:t>Please let this matter rest as I do not need to enter into a dialogue with you.</a:t>
            </a:r>
          </a:p>
          <a:p>
            <a:pPr marL="0" lvl="0" indent="0">
              <a:lnSpc>
                <a:spcPct val="80000"/>
              </a:lnSpc>
              <a:spcBef>
                <a:spcPts val="500"/>
              </a:spcBef>
              <a:buNone/>
            </a:pPr>
            <a:endParaRPr lang="en-ZA" sz="2000"/>
          </a:p>
          <a:p>
            <a:pPr marL="0" lvl="0" indent="0">
              <a:lnSpc>
                <a:spcPct val="80000"/>
              </a:lnSpc>
              <a:spcBef>
                <a:spcPts val="500"/>
              </a:spcBef>
              <a:buNone/>
            </a:pPr>
            <a:endParaRPr lang="en-GB" sz="2000"/>
          </a:p>
          <a:p>
            <a:pPr marL="0" lvl="0" indent="0">
              <a:lnSpc>
                <a:spcPct val="80000"/>
              </a:lnSpc>
              <a:spcBef>
                <a:spcPts val="500"/>
              </a:spcBef>
              <a:buNone/>
            </a:pPr>
            <a:endParaRPr lang="en-GB" sz="2000">
              <a:solidFill>
                <a:srgbClr val="4F81BD"/>
              </a:solidFill>
            </a:endParaRPr>
          </a:p>
          <a:p>
            <a:pPr marL="0" lvl="0" indent="0">
              <a:lnSpc>
                <a:spcPct val="80000"/>
              </a:lnSpc>
              <a:spcBef>
                <a:spcPts val="500"/>
              </a:spcBef>
              <a:buNone/>
            </a:pPr>
            <a:r>
              <a:rPr lang="en-GB" sz="2400">
                <a:solidFill>
                  <a:srgbClr val="4F81BD"/>
                </a:solidFill>
              </a:rPr>
              <a:t>From Sadie</a:t>
            </a:r>
            <a:r>
              <a:rPr lang="en-GB" sz="2000">
                <a:solidFill>
                  <a:srgbClr val="4F81BD"/>
                </a:solidFill>
              </a:rPr>
              <a:t/>
            </a:r>
            <a:br>
              <a:rPr lang="en-GB" sz="2000">
                <a:solidFill>
                  <a:srgbClr val="4F81BD"/>
                </a:solidFill>
              </a:rPr>
            </a:br>
            <a:r>
              <a:rPr lang="en-GB" sz="2000">
                <a:solidFill>
                  <a:srgbClr val="4F81BD"/>
                </a:solidFill>
              </a:rPr>
              <a:t>My enquiry was not about gay people, but you appear to have confused the two terms, gay and transgendered.</a:t>
            </a:r>
            <a:br>
              <a:rPr lang="en-GB" sz="2000">
                <a:solidFill>
                  <a:srgbClr val="4F81BD"/>
                </a:solidFill>
              </a:rPr>
            </a:br>
            <a:r>
              <a:rPr lang="en-GB" sz="2000">
                <a:solidFill>
                  <a:srgbClr val="4F81BD"/>
                </a:solidFill>
              </a:rPr>
              <a:t>Will you be bringing this matter before the full board of Bowls SA, for their consideration, or are you authorised to speak for the entire organisation?</a:t>
            </a:r>
            <a:r>
              <a:rPr lang="en-GB" sz="2400">
                <a:solidFill>
                  <a:srgbClr val="4F81BD"/>
                </a:solidFill>
              </a:rPr>
              <a:t/>
            </a:r>
            <a:br>
              <a:rPr lang="en-GB" sz="2400">
                <a:solidFill>
                  <a:srgbClr val="4F81BD"/>
                </a:solidFill>
              </a:rPr>
            </a:br>
            <a:endParaRPr lang="en-GB" sz="2400">
              <a:solidFill>
                <a:srgbClr val="4F81BD"/>
              </a:solidFill>
            </a:endParaRPr>
          </a:p>
        </p:txBody>
      </p:sp>
    </p:spTree>
    <p:extLst>
      <p:ext uri="{BB962C8B-B14F-4D97-AF65-F5344CB8AC3E}">
        <p14:creationId xmlns:p14="http://schemas.microsoft.com/office/powerpoint/2010/main" val="268329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634081"/>
          </a:xfrm>
        </p:spPr>
        <p:txBody>
          <a:bodyPr/>
          <a:lstStyle/>
          <a:p>
            <a:pPr lvl="0"/>
            <a:r>
              <a:rPr lang="en-ZA" sz="4000"/>
              <a:t>From Media Officer </a:t>
            </a:r>
            <a:r>
              <a:rPr lang="en-GB" sz="4000"/>
              <a:t>Bowls South Africa</a:t>
            </a:r>
          </a:p>
        </p:txBody>
      </p:sp>
      <p:sp>
        <p:nvSpPr>
          <p:cNvPr id="3" name="Content Placeholder 2"/>
          <p:cNvSpPr txBox="1">
            <a:spLocks noGrp="1"/>
          </p:cNvSpPr>
          <p:nvPr>
            <p:ph idx="1"/>
          </p:nvPr>
        </p:nvSpPr>
        <p:spPr>
          <a:xfrm>
            <a:off x="457200" y="908721"/>
            <a:ext cx="8229600" cy="5217438"/>
          </a:xfrm>
        </p:spPr>
        <p:txBody>
          <a:bodyPr/>
          <a:lstStyle/>
          <a:p>
            <a:pPr marL="0" lvl="0" indent="0">
              <a:buNone/>
            </a:pPr>
            <a:r>
              <a:rPr lang="en-US" sz="1800"/>
              <a:t> 1 The word NOT was omitted in error by Ms A. She regrets that.</a:t>
            </a:r>
            <a:endParaRPr lang="en-GB" sz="1800"/>
          </a:p>
          <a:p>
            <a:pPr marL="0" lvl="0" indent="0">
              <a:buNone/>
            </a:pPr>
            <a:r>
              <a:rPr lang="en-US" sz="1800"/>
              <a:t>2  </a:t>
            </a:r>
            <a:r>
              <a:rPr lang="en-ZA" sz="1800"/>
              <a:t>Bowls SA conforms to the Constitution of the Republic of South Africa and we, as a highly-rated Sports Federation with 25 000 members, would never discriminate against transgender people. We do not have an official policy in place as the matter has never been raised within our sport; but rest assured that would be the case..</a:t>
            </a:r>
            <a:endParaRPr lang="en-GB" sz="1800"/>
          </a:p>
          <a:p>
            <a:pPr marL="0" lvl="0" indent="0">
              <a:buNone/>
            </a:pPr>
            <a:r>
              <a:rPr lang="en-ZA" sz="1800"/>
              <a:t>3 Should there be a question of transgender arising, Bowls SA would deal with it with the clarity and good governance it applies to all its internal affairs.</a:t>
            </a:r>
            <a:endParaRPr lang="en-GB" sz="1800"/>
          </a:p>
          <a:p>
            <a:pPr marL="0" lvl="0" indent="0">
              <a:buNone/>
            </a:pPr>
            <a:r>
              <a:rPr lang="en-ZA" sz="1800"/>
              <a:t>4 I have been playing nationwide for 35 years, and while some people may be androgynous, others may prefer to assume exterior gender change in private life,  I can remember only one person – now dead – who enjoyed that orientation. Should there be such a person(s) of either gender they would play under the terms and conditions of the sport enjoyed by all Bowls SA’s members, without distinction.</a:t>
            </a:r>
            <a:endParaRPr lang="en-GB" sz="1800"/>
          </a:p>
          <a:p>
            <a:pPr marL="0" lvl="0" indent="0">
              <a:buNone/>
            </a:pPr>
            <a:r>
              <a:rPr lang="en-ZA" sz="1800"/>
              <a:t>5 Bowls SA has been referred to by government as the ideal administration; all our democratically-elected executives and head office staff, have no prejudices of any kind based on race, religion, ethnicity or orientation. </a:t>
            </a:r>
            <a:endParaRPr lang="en-GB" sz="1800"/>
          </a:p>
          <a:p>
            <a:pPr marL="0" lvl="0" indent="0">
              <a:buNone/>
            </a:pPr>
            <a:r>
              <a:rPr lang="en-ZA" sz="1800"/>
              <a:t> </a:t>
            </a:r>
            <a:endParaRPr lang="en-GB" sz="1800"/>
          </a:p>
          <a:p>
            <a:pPr marL="0" lvl="0" indent="0">
              <a:buNone/>
            </a:pPr>
            <a:endParaRPr lang="en-GB" sz="1800"/>
          </a:p>
          <a:p>
            <a:pPr marL="0" lvl="0" indent="0">
              <a:buNone/>
            </a:pPr>
            <a:endParaRPr lang="en-GB" sz="2800"/>
          </a:p>
        </p:txBody>
      </p:sp>
    </p:spTree>
    <p:extLst>
      <p:ext uri="{BB962C8B-B14F-4D97-AF65-F5344CB8AC3E}">
        <p14:creationId xmlns:p14="http://schemas.microsoft.com/office/powerpoint/2010/main" val="312181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706090"/>
          </a:xfrm>
        </p:spPr>
        <p:txBody>
          <a:bodyPr/>
          <a:lstStyle/>
          <a:p>
            <a:pPr lvl="0"/>
            <a:r>
              <a:rPr lang="en-GB"/>
              <a:t>Media Officer Bowls South Africa</a:t>
            </a:r>
          </a:p>
        </p:txBody>
      </p:sp>
      <p:sp>
        <p:nvSpPr>
          <p:cNvPr id="3" name="Content Placeholder 2"/>
          <p:cNvSpPr txBox="1">
            <a:spLocks noGrp="1"/>
          </p:cNvSpPr>
          <p:nvPr>
            <p:ph idx="1"/>
          </p:nvPr>
        </p:nvSpPr>
        <p:spPr>
          <a:xfrm>
            <a:off x="457200" y="1052739"/>
            <a:ext cx="8229600" cy="5544610"/>
          </a:xfrm>
        </p:spPr>
        <p:txBody>
          <a:bodyPr/>
          <a:lstStyle/>
          <a:p>
            <a:pPr marL="0" lvl="0" indent="0">
              <a:buNone/>
            </a:pPr>
            <a:r>
              <a:rPr lang="en-ZA" sz="2000"/>
              <a:t>Should you have any further inquiries in relations to the running of lawn bowls in South Africa, please feel free to ask me directly at any time.</a:t>
            </a:r>
            <a:endParaRPr lang="en-GB" sz="2000"/>
          </a:p>
          <a:p>
            <a:pPr marL="0" lvl="0" indent="0">
              <a:buNone/>
            </a:pPr>
            <a:r>
              <a:rPr lang="en-ZA" sz="2000"/>
              <a:t>PS. You might care to tell me if you represent an organisation? We would, for our records like to ensure we are able to enlighten you further with your inquiry should such an occurrence you infer materialises.</a:t>
            </a:r>
          </a:p>
          <a:p>
            <a:pPr marL="0" lvl="0" indent="0">
              <a:buNone/>
            </a:pPr>
            <a:endParaRPr lang="en-GB" sz="2000">
              <a:solidFill>
                <a:srgbClr val="4F81BD"/>
              </a:solidFill>
            </a:endParaRPr>
          </a:p>
          <a:p>
            <a:pPr marL="0" lvl="0" indent="0">
              <a:buNone/>
            </a:pPr>
            <a:r>
              <a:rPr lang="en-GB" sz="2000">
                <a:solidFill>
                  <a:srgbClr val="4F81BD"/>
                </a:solidFill>
              </a:rPr>
              <a:t>From Sadie</a:t>
            </a:r>
          </a:p>
          <a:p>
            <a:pPr marL="0" lvl="0" indent="0">
              <a:buNone/>
            </a:pPr>
            <a:r>
              <a:rPr lang="en-ZA" sz="2000">
                <a:solidFill>
                  <a:srgbClr val="4F81BD"/>
                </a:solidFill>
              </a:rPr>
              <a:t> </a:t>
            </a:r>
            <a:r>
              <a:rPr lang="en-GB" sz="2000">
                <a:solidFill>
                  <a:srgbClr val="4F81BD"/>
                </a:solidFill>
              </a:rPr>
              <a:t>Thank you so much for your reply.  </a:t>
            </a:r>
          </a:p>
          <a:p>
            <a:pPr marL="0" lvl="0" indent="0">
              <a:buNone/>
            </a:pPr>
            <a:r>
              <a:rPr lang="en-GB" sz="2000">
                <a:solidFill>
                  <a:srgbClr val="4F81BD"/>
                </a:solidFill>
              </a:rPr>
              <a:t>The question of transgender players has arisen. I'm here. Now.</a:t>
            </a:r>
          </a:p>
          <a:p>
            <a:pPr marL="0" lvl="0" indent="0">
              <a:buNone/>
            </a:pPr>
            <a:r>
              <a:rPr lang="en-GB" sz="2000">
                <a:solidFill>
                  <a:srgbClr val="4F81BD"/>
                </a:solidFill>
              </a:rPr>
              <a:t>Having been an active player who is now transitioning from male-to-female, I should like to know what to expect BEFORE I resume playing.  </a:t>
            </a:r>
          </a:p>
          <a:p>
            <a:pPr marL="0" lvl="0" indent="0">
              <a:buNone/>
            </a:pPr>
            <a:r>
              <a:rPr lang="en-GB" sz="2000">
                <a:solidFill>
                  <a:srgbClr val="4F81BD"/>
                </a:solidFill>
              </a:rPr>
              <a:t>For example, which changing facilities will I be allowed/expected to use? </a:t>
            </a:r>
          </a:p>
          <a:p>
            <a:pPr marL="0" lvl="0" indent="0">
              <a:buNone/>
            </a:pPr>
            <a:r>
              <a:rPr lang="en-GB" sz="2000">
                <a:solidFill>
                  <a:srgbClr val="4F81BD"/>
                </a:solidFill>
              </a:rPr>
              <a:t>If condemned to be excluded from ladies events/competitions, will I still be allowed to wear a skirt?</a:t>
            </a:r>
            <a:br>
              <a:rPr lang="en-GB" sz="2000">
                <a:solidFill>
                  <a:srgbClr val="4F81BD"/>
                </a:solidFill>
              </a:rPr>
            </a:br>
            <a:r>
              <a:rPr lang="en-GB" sz="2000">
                <a:solidFill>
                  <a:srgbClr val="4F81BD"/>
                </a:solidFill>
              </a:rPr>
              <a:t>I look forward to hearing from you again.</a:t>
            </a:r>
          </a:p>
          <a:p>
            <a:pPr marL="0" lvl="0" indent="0">
              <a:buNone/>
            </a:pPr>
            <a:endParaRPr lang="en-GB" sz="3600"/>
          </a:p>
        </p:txBody>
      </p:sp>
    </p:spTree>
    <p:extLst>
      <p:ext uri="{BB962C8B-B14F-4D97-AF65-F5344CB8AC3E}">
        <p14:creationId xmlns:p14="http://schemas.microsoft.com/office/powerpoint/2010/main" val="70407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a:t>From Media Officer Bowls South Africa</a:t>
            </a:r>
          </a:p>
        </p:txBody>
      </p:sp>
      <p:sp>
        <p:nvSpPr>
          <p:cNvPr id="3" name="Content Placeholder 2"/>
          <p:cNvSpPr txBox="1">
            <a:spLocks noGrp="1"/>
          </p:cNvSpPr>
          <p:nvPr>
            <p:ph idx="1"/>
          </p:nvPr>
        </p:nvSpPr>
        <p:spPr/>
        <p:txBody>
          <a:bodyPr/>
          <a:lstStyle/>
          <a:p>
            <a:pPr marL="0" lvl="0" indent="0">
              <a:buNone/>
            </a:pPr>
            <a:r>
              <a:rPr lang="en-US" sz="2000"/>
              <a:t>Hello again,</a:t>
            </a:r>
            <a:endParaRPr lang="en-GB" sz="2000"/>
          </a:p>
          <a:p>
            <a:pPr marL="0" lvl="0" indent="0">
              <a:buNone/>
            </a:pPr>
            <a:r>
              <a:rPr lang="en-US" sz="2000"/>
              <a:t>This must of course be facilitated for you. </a:t>
            </a:r>
            <a:endParaRPr lang="en-GB" sz="2000"/>
          </a:p>
          <a:p>
            <a:pPr marL="0" lvl="0" indent="0">
              <a:buNone/>
            </a:pPr>
            <a:r>
              <a:rPr lang="en-US" sz="2000"/>
              <a:t>To do this smoothly I need: </a:t>
            </a:r>
            <a:endParaRPr lang="en-GB" sz="2000"/>
          </a:p>
          <a:p>
            <a:pPr marL="0" lvl="0" indent="0">
              <a:buNone/>
            </a:pPr>
            <a:r>
              <a:rPr lang="en-US" sz="2000"/>
              <a:t>1 Your club at which you play</a:t>
            </a:r>
            <a:endParaRPr lang="en-GB" sz="2000"/>
          </a:p>
          <a:p>
            <a:pPr marL="0" lvl="0" indent="0">
              <a:buNone/>
            </a:pPr>
            <a:r>
              <a:rPr lang="en-US" sz="2000"/>
              <a:t>2 Your address so that correct correspondence may be entered into</a:t>
            </a:r>
            <a:endParaRPr lang="en-GB" sz="2000"/>
          </a:p>
          <a:p>
            <a:pPr marL="0" lvl="0" indent="0">
              <a:buNone/>
            </a:pPr>
            <a:r>
              <a:rPr lang="en-US" sz="2000"/>
              <a:t>3 Your SABA number</a:t>
            </a:r>
            <a:endParaRPr lang="en-GB" sz="2000"/>
          </a:p>
          <a:p>
            <a:pPr marL="0" lvl="0" indent="0">
              <a:buNone/>
            </a:pPr>
            <a:r>
              <a:rPr lang="en-US" sz="2000"/>
              <a:t>4 Where else you exercise your right to be transgender and how that is facilitated for you.</a:t>
            </a:r>
            <a:endParaRPr lang="en-GB" sz="2000"/>
          </a:p>
          <a:p>
            <a:pPr marL="0" lvl="0" indent="0">
              <a:buNone/>
            </a:pPr>
            <a:r>
              <a:rPr lang="en-US" sz="2000"/>
              <a:t>5 Your “male persona” name?</a:t>
            </a:r>
            <a:endParaRPr lang="en-GB" sz="2000"/>
          </a:p>
          <a:p>
            <a:pPr marL="0" lvl="0" indent="0">
              <a:buNone/>
            </a:pPr>
            <a:r>
              <a:rPr lang="en-US" sz="2000"/>
              <a:t> Assuring you of complete co-operation, please answer these simple questions for me.</a:t>
            </a:r>
            <a:endParaRPr lang="en-GB" sz="2000"/>
          </a:p>
          <a:p>
            <a:pPr marL="0" lvl="0" indent="0">
              <a:buNone/>
            </a:pPr>
            <a:endParaRPr lang="en-GB"/>
          </a:p>
        </p:txBody>
      </p:sp>
    </p:spTree>
    <p:extLst>
      <p:ext uri="{BB962C8B-B14F-4D97-AF65-F5344CB8AC3E}">
        <p14:creationId xmlns:p14="http://schemas.microsoft.com/office/powerpoint/2010/main" val="85160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3200"/>
              <a:t>From Sadie to Media Officer Bowls South Africa</a:t>
            </a:r>
          </a:p>
        </p:txBody>
      </p:sp>
      <p:sp>
        <p:nvSpPr>
          <p:cNvPr id="3" name="Content Placeholder 2"/>
          <p:cNvSpPr txBox="1">
            <a:spLocks noGrp="1"/>
          </p:cNvSpPr>
          <p:nvPr>
            <p:ph idx="1"/>
          </p:nvPr>
        </p:nvSpPr>
        <p:spPr>
          <a:xfrm>
            <a:off x="457200" y="1196748"/>
            <a:ext cx="8229600" cy="4929411"/>
          </a:xfrm>
        </p:spPr>
        <p:txBody>
          <a:bodyPr/>
          <a:lstStyle/>
          <a:p>
            <a:pPr marL="0" lvl="0" indent="0">
              <a:buNone/>
            </a:pPr>
            <a:endParaRPr lang="en-GB" sz="2000">
              <a:solidFill>
                <a:srgbClr val="4F81BD"/>
              </a:solidFill>
            </a:endParaRPr>
          </a:p>
          <a:p>
            <a:pPr marL="0" lvl="0" indent="0">
              <a:buNone/>
            </a:pPr>
            <a:r>
              <a:rPr lang="en-GB" sz="2000">
                <a:solidFill>
                  <a:srgbClr val="4F81BD"/>
                </a:solidFill>
              </a:rPr>
              <a:t>Dear Mr S</a:t>
            </a:r>
          </a:p>
          <a:p>
            <a:pPr marL="0" lvl="0" indent="0">
              <a:buNone/>
            </a:pPr>
            <a:r>
              <a:rPr lang="en-GB" sz="2000">
                <a:solidFill>
                  <a:srgbClr val="4F81BD"/>
                </a:solidFill>
              </a:rPr>
              <a:t>I live full-time as a female.</a:t>
            </a:r>
          </a:p>
          <a:p>
            <a:pPr marL="0" lvl="0" indent="0">
              <a:buNone/>
            </a:pPr>
            <a:r>
              <a:rPr lang="en-GB" sz="2000">
                <a:solidFill>
                  <a:srgbClr val="4F81BD"/>
                </a:solidFill>
              </a:rPr>
              <a:t>I travel on buses, trains, aircraft and ships.</a:t>
            </a:r>
          </a:p>
          <a:p>
            <a:pPr marL="0" lvl="0" indent="0">
              <a:buNone/>
            </a:pPr>
            <a:r>
              <a:rPr lang="en-GB" sz="2000">
                <a:solidFill>
                  <a:srgbClr val="4F81BD"/>
                </a:solidFill>
              </a:rPr>
              <a:t>I ALWAYS use the ladies' toilet. </a:t>
            </a:r>
          </a:p>
          <a:p>
            <a:pPr marL="0" lvl="0" indent="0">
              <a:buNone/>
            </a:pPr>
            <a:r>
              <a:rPr lang="en-GB" sz="2000">
                <a:solidFill>
                  <a:srgbClr val="4F81BD"/>
                </a:solidFill>
              </a:rPr>
              <a:t>I insist that female pronouns are used when referring to me.</a:t>
            </a:r>
          </a:p>
          <a:p>
            <a:pPr marL="0" lvl="0" indent="0">
              <a:buNone/>
            </a:pPr>
            <a:r>
              <a:rPr lang="en-GB" sz="2000">
                <a:solidFill>
                  <a:srgbClr val="4F81BD"/>
                </a:solidFill>
              </a:rPr>
              <a:t> </a:t>
            </a:r>
          </a:p>
          <a:p>
            <a:pPr marL="0" lvl="0" indent="0">
              <a:buNone/>
            </a:pPr>
            <a:r>
              <a:rPr lang="en-GB" sz="2000">
                <a:solidFill>
                  <a:srgbClr val="4F81BD"/>
                </a:solidFill>
              </a:rPr>
              <a:t>I explained that I am no longer active in bowls. </a:t>
            </a:r>
          </a:p>
          <a:p>
            <a:pPr marL="0" lvl="0" indent="0">
              <a:buNone/>
            </a:pPr>
            <a:r>
              <a:rPr lang="en-GB" sz="2000">
                <a:solidFill>
                  <a:srgbClr val="4F81BD"/>
                </a:solidFill>
              </a:rPr>
              <a:t>I do not have a current club, therefore I have no SABA number.</a:t>
            </a:r>
          </a:p>
          <a:p>
            <a:pPr marL="0" lvl="0" indent="0">
              <a:buNone/>
            </a:pPr>
            <a:r>
              <a:rPr lang="en-GB" sz="2000">
                <a:solidFill>
                  <a:srgbClr val="4F81BD"/>
                </a:solidFill>
              </a:rPr>
              <a:t>I am NOT prepared to reveal my postal address at this time. </a:t>
            </a:r>
          </a:p>
          <a:p>
            <a:pPr marL="0" lvl="0" indent="0">
              <a:buNone/>
            </a:pPr>
            <a:r>
              <a:rPr lang="en-GB" sz="2000">
                <a:solidFill>
                  <a:srgbClr val="4F81BD"/>
                </a:solidFill>
              </a:rPr>
              <a:t>My former identity is irrelevant.</a:t>
            </a:r>
          </a:p>
          <a:p>
            <a:pPr marL="0" lvl="0" indent="0">
              <a:buNone/>
            </a:pPr>
            <a:r>
              <a:rPr lang="en-GB" sz="2000">
                <a:solidFill>
                  <a:srgbClr val="4F81BD"/>
                </a:solidFill>
              </a:rPr>
              <a:t>Regards</a:t>
            </a:r>
            <a:br>
              <a:rPr lang="en-GB" sz="2000">
                <a:solidFill>
                  <a:srgbClr val="4F81BD"/>
                </a:solidFill>
              </a:rPr>
            </a:br>
            <a:r>
              <a:rPr lang="en-GB"/>
              <a:t/>
            </a:r>
            <a:br>
              <a:rPr lang="en-GB"/>
            </a:br>
            <a:endParaRPr lang="en-GB"/>
          </a:p>
        </p:txBody>
      </p:sp>
    </p:spTree>
    <p:extLst>
      <p:ext uri="{BB962C8B-B14F-4D97-AF65-F5344CB8AC3E}">
        <p14:creationId xmlns:p14="http://schemas.microsoft.com/office/powerpoint/2010/main" val="108844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000"/>
              <a:t>From Media Officer Bowls South Africa</a:t>
            </a:r>
          </a:p>
        </p:txBody>
      </p:sp>
      <p:sp>
        <p:nvSpPr>
          <p:cNvPr id="3" name="Content Placeholder 2"/>
          <p:cNvSpPr txBox="1">
            <a:spLocks noGrp="1"/>
          </p:cNvSpPr>
          <p:nvPr>
            <p:ph idx="1"/>
          </p:nvPr>
        </p:nvSpPr>
        <p:spPr>
          <a:xfrm>
            <a:off x="457200" y="1600200"/>
            <a:ext cx="8229600" cy="4853132"/>
          </a:xfrm>
        </p:spPr>
        <p:txBody>
          <a:bodyPr/>
          <a:lstStyle/>
          <a:p>
            <a:pPr marL="0" lvl="0" indent="0">
              <a:buNone/>
            </a:pPr>
            <a:r>
              <a:rPr lang="en-US" sz="2400"/>
              <a:t>Hello again,</a:t>
            </a:r>
            <a:endParaRPr lang="en-GB" sz="2400"/>
          </a:p>
          <a:p>
            <a:pPr marL="0" lvl="0" indent="0">
              <a:buNone/>
            </a:pPr>
            <a:r>
              <a:rPr lang="en-US" sz="2400"/>
              <a:t> Since you are no longer active in bowls my assistance, although always available, would appear superfluous.</a:t>
            </a:r>
            <a:endParaRPr lang="en-GB" sz="2400"/>
          </a:p>
          <a:p>
            <a:pPr marL="0" lvl="0" indent="0">
              <a:buNone/>
            </a:pPr>
            <a:r>
              <a:rPr lang="en-US" sz="2400"/>
              <a:t>This correspondence is now ended until such time you again have interest in bowls and there is relevance in our discussion.</a:t>
            </a:r>
            <a:endParaRPr lang="en-GB" sz="2400"/>
          </a:p>
          <a:p>
            <a:pPr marL="0" lvl="0" indent="0">
              <a:buNone/>
            </a:pPr>
            <a:r>
              <a:rPr lang="en-US" sz="2400"/>
              <a:t> </a:t>
            </a:r>
          </a:p>
          <a:p>
            <a:pPr marL="0" lvl="0" indent="0">
              <a:buNone/>
            </a:pPr>
            <a:r>
              <a:rPr lang="en-US" sz="2400"/>
              <a:t>May I, on behalf of the executive of Bowls SA wish you a pleasant and productive life, respected and supported by those around you.</a:t>
            </a:r>
            <a:endParaRPr lang="en-GB" sz="2400"/>
          </a:p>
          <a:p>
            <a:pPr marL="0" lvl="0" indent="0">
              <a:buNone/>
            </a:pPr>
            <a:r>
              <a:rPr lang="en-US" sz="2400"/>
              <a:t> With kindest regards  </a:t>
            </a:r>
          </a:p>
          <a:p>
            <a:pPr marL="0" lvl="0" indent="0">
              <a:buNone/>
            </a:pPr>
            <a:r>
              <a:rPr lang="en-US" sz="2400"/>
              <a:t>This is the end of correspondence with Bowls SA  27 Jan 2016</a:t>
            </a:r>
            <a:endParaRPr lang="en-GB" sz="2400"/>
          </a:p>
          <a:p>
            <a:pPr lvl="0"/>
            <a:endParaRPr lang="en-GB"/>
          </a:p>
        </p:txBody>
      </p:sp>
    </p:spTree>
    <p:extLst>
      <p:ext uri="{BB962C8B-B14F-4D97-AF65-F5344CB8AC3E}">
        <p14:creationId xmlns:p14="http://schemas.microsoft.com/office/powerpoint/2010/main" val="403994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850108"/>
          </a:xfrm>
        </p:spPr>
        <p:txBody>
          <a:bodyPr/>
          <a:lstStyle/>
          <a:p>
            <a:pPr lvl="0"/>
            <a:r>
              <a:rPr lang="en-GB"/>
              <a:t>From Bowls Australia </a:t>
            </a:r>
          </a:p>
        </p:txBody>
      </p:sp>
      <p:sp>
        <p:nvSpPr>
          <p:cNvPr id="3" name="Content Placeholder 2"/>
          <p:cNvSpPr txBox="1">
            <a:spLocks noGrp="1"/>
          </p:cNvSpPr>
          <p:nvPr>
            <p:ph idx="1"/>
          </p:nvPr>
        </p:nvSpPr>
        <p:spPr>
          <a:xfrm>
            <a:off x="457200" y="1196748"/>
            <a:ext cx="8686800" cy="5328592"/>
          </a:xfrm>
        </p:spPr>
        <p:txBody>
          <a:bodyPr/>
          <a:lstStyle/>
          <a:p>
            <a:pPr marL="0" lvl="0" indent="0">
              <a:buNone/>
            </a:pPr>
            <a:r>
              <a:rPr lang="en-GB" sz="2000" b="1"/>
              <a:t>Member protection policy</a:t>
            </a:r>
          </a:p>
          <a:p>
            <a:pPr marL="0" lvl="0" indent="0">
              <a:buNone/>
            </a:pPr>
            <a:r>
              <a:rPr lang="en-GB" sz="2000"/>
              <a:t>6.6          Gender identity </a:t>
            </a:r>
          </a:p>
          <a:p>
            <a:pPr marL="0" lvl="0" indent="0">
              <a:buNone/>
            </a:pPr>
            <a:r>
              <a:rPr lang="en-GB" sz="2000"/>
              <a:t>Gender identity means the gender-related identity, appearance or mannerisms or other gender-related characteristics of a person. This includes the way people express or present their gender and recognises that a person’s gender identity may be an identity other than male or female.  Some terms used to describe a person’s gender identity include trans, transgender and gender diverse.</a:t>
            </a:r>
          </a:p>
          <a:p>
            <a:pPr marL="0" lvl="0" indent="0">
              <a:buNone/>
            </a:pPr>
            <a:r>
              <a:rPr lang="en-GB" sz="2000"/>
              <a:t> 6.6.1      Gender identity discrimination and harassment </a:t>
            </a:r>
          </a:p>
          <a:p>
            <a:pPr marL="0" lvl="0" indent="0">
              <a:buNone/>
            </a:pPr>
            <a:r>
              <a:rPr lang="en-GB" sz="2000"/>
              <a:t>All persons, regardless of gender identity, are entitled to be treated fairly and with dignity and respect at all times.  We will not tolerate any unlawful discrimination or harassment of a person because of their gender identity.  This includes discrimination or harassment of a person who is transgender or transsexual, who is assumed to be transgender or transsexual or has an association with someone who has or is assumed to be transgender or transsexual. Refer to the attachments in Part D of this policy.</a:t>
            </a:r>
          </a:p>
          <a:p>
            <a:pPr marL="0" lvl="0" indent="0">
              <a:buNone/>
            </a:pPr>
            <a:endParaRPr lang="en-GB"/>
          </a:p>
        </p:txBody>
      </p:sp>
    </p:spTree>
    <p:extLst>
      <p:ext uri="{BB962C8B-B14F-4D97-AF65-F5344CB8AC3E}">
        <p14:creationId xmlns:p14="http://schemas.microsoft.com/office/powerpoint/2010/main" val="330542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Sadie to Bowls Australia</a:t>
            </a:r>
          </a:p>
        </p:txBody>
      </p:sp>
      <p:sp>
        <p:nvSpPr>
          <p:cNvPr id="3" name="Content Placeholder 2"/>
          <p:cNvSpPr txBox="1">
            <a:spLocks noGrp="1"/>
          </p:cNvSpPr>
          <p:nvPr>
            <p:ph idx="1"/>
          </p:nvPr>
        </p:nvSpPr>
        <p:spPr>
          <a:xfrm>
            <a:off x="457200" y="1124739"/>
            <a:ext cx="8229600" cy="5001411"/>
          </a:xfrm>
        </p:spPr>
        <p:txBody>
          <a:bodyPr/>
          <a:lstStyle/>
          <a:p>
            <a:pPr marL="0" lvl="0" indent="0">
              <a:buNone/>
            </a:pPr>
            <a:endParaRPr lang="en-GB" sz="2400">
              <a:solidFill>
                <a:srgbClr val="4F81BD"/>
              </a:solidFill>
            </a:endParaRPr>
          </a:p>
          <a:p>
            <a:pPr marL="0" lvl="0" indent="0">
              <a:buNone/>
            </a:pPr>
            <a:r>
              <a:rPr lang="en-GB" sz="2400">
                <a:solidFill>
                  <a:srgbClr val="4F81BD"/>
                </a:solidFill>
              </a:rPr>
              <a:t>Thank you so much for your reply. I have read the sentence dealing with Gender Identity. Does Bowls Australia already have examples of such cases? Without revealing identities of any persons involved, are you able to share more details about such cases?</a:t>
            </a:r>
          </a:p>
          <a:p>
            <a:pPr marL="0" lvl="0" indent="0">
              <a:buNone/>
            </a:pPr>
            <a:r>
              <a:rPr lang="en-GB" sz="2400">
                <a:solidFill>
                  <a:srgbClr val="4F81BD"/>
                </a:solidFill>
              </a:rPr>
              <a:t>Having been an active player who is now transitioning from male-to-female, I should like to know what to expect BEFORE I resume playing. For example, which changing facilities will I be allowed/expected to use? If condemned to be excluded from ladies events/competitions, will I still be allowed to wear a skirt?</a:t>
            </a:r>
          </a:p>
          <a:p>
            <a:pPr marL="0" lvl="0" indent="0">
              <a:buNone/>
            </a:pPr>
            <a:r>
              <a:rPr lang="en-GB" sz="2400">
                <a:solidFill>
                  <a:srgbClr val="4F81BD"/>
                </a:solidFill>
              </a:rPr>
              <a:t>I look forward to hearing from you again.</a:t>
            </a:r>
          </a:p>
          <a:p>
            <a:pPr marL="0" lvl="0" indent="0">
              <a:buNone/>
            </a:pPr>
            <a:endParaRPr lang="en-GB"/>
          </a:p>
        </p:txBody>
      </p:sp>
    </p:spTree>
    <p:extLst>
      <p:ext uri="{BB962C8B-B14F-4D97-AF65-F5344CB8AC3E}">
        <p14:creationId xmlns:p14="http://schemas.microsoft.com/office/powerpoint/2010/main" val="50816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Bowls Australia</a:t>
            </a:r>
          </a:p>
        </p:txBody>
      </p:sp>
      <p:sp>
        <p:nvSpPr>
          <p:cNvPr id="3" name="Content Placeholder 2"/>
          <p:cNvSpPr txBox="1">
            <a:spLocks noGrp="1"/>
          </p:cNvSpPr>
          <p:nvPr>
            <p:ph idx="1"/>
          </p:nvPr>
        </p:nvSpPr>
        <p:spPr/>
        <p:txBody>
          <a:bodyPr/>
          <a:lstStyle/>
          <a:p>
            <a:pPr marL="0" lvl="0" indent="0">
              <a:buNone/>
            </a:pPr>
            <a:r>
              <a:rPr lang="en-GB" sz="2400"/>
              <a:t>Thanks again for your email.</a:t>
            </a:r>
          </a:p>
          <a:p>
            <a:pPr marL="0" lvl="0" indent="0">
              <a:buNone/>
            </a:pPr>
            <a:r>
              <a:rPr lang="en-GB" sz="2400"/>
              <a:t> I am only aware of one other player who has transitioned from male to female. I can't speak of her personal experience in any detail, but I do know that she played an Australian Open without issue and I think also played for her state/territory (again I believe without issue).  Both were ladies events.</a:t>
            </a:r>
          </a:p>
          <a:p>
            <a:pPr marL="0" lvl="0" indent="0">
              <a:buNone/>
            </a:pPr>
            <a:r>
              <a:rPr lang="en-GB" sz="2400"/>
              <a:t> Again, I don't know intimate details of what her experience was like, but I was never made aware of any issue.</a:t>
            </a:r>
          </a:p>
          <a:p>
            <a:pPr marL="0" lvl="0" indent="0">
              <a:buNone/>
            </a:pPr>
            <a:r>
              <a:rPr lang="en-GB" sz="2400"/>
              <a:t> What I do know is that you will have our support in terms of ensuring that you are treated with respect, and remain free from harassment.</a:t>
            </a:r>
          </a:p>
          <a:p>
            <a:pPr lvl="0"/>
            <a:endParaRPr lang="en-GB"/>
          </a:p>
        </p:txBody>
      </p:sp>
    </p:spTree>
    <p:extLst>
      <p:ext uri="{BB962C8B-B14F-4D97-AF65-F5344CB8AC3E}">
        <p14:creationId xmlns:p14="http://schemas.microsoft.com/office/powerpoint/2010/main" val="128670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331640" y="620685"/>
            <a:ext cx="7126559" cy="2160242"/>
          </a:xfrm>
        </p:spPr>
        <p:txBody>
          <a:bodyPr/>
          <a:lstStyle/>
          <a:p>
            <a:pPr lvl="0"/>
            <a:r>
              <a:rPr lang="en-GB"/>
              <a:t>Transgender &amp; Lawn bowling</a:t>
            </a:r>
            <a:br>
              <a:rPr lang="en-GB"/>
            </a:br>
            <a:r>
              <a:rPr lang="en-GB"/>
              <a:t>by Sadie Godiva</a:t>
            </a:r>
          </a:p>
        </p:txBody>
      </p:sp>
      <p:sp>
        <p:nvSpPr>
          <p:cNvPr id="3" name="Subtitle 2"/>
          <p:cNvSpPr txBox="1">
            <a:spLocks noGrp="1"/>
          </p:cNvSpPr>
          <p:nvPr>
            <p:ph type="subTitle" idx="1"/>
          </p:nvPr>
        </p:nvSpPr>
        <p:spPr>
          <a:xfrm>
            <a:off x="179515" y="3284982"/>
            <a:ext cx="8633042" cy="1944215"/>
          </a:xfrm>
        </p:spPr>
        <p:txBody>
          <a:bodyPr/>
          <a:lstStyle/>
          <a:p>
            <a:pPr lvl="0"/>
            <a:endParaRPr lang="en-GB" sz="4000">
              <a:solidFill>
                <a:srgbClr val="92D050"/>
              </a:solidFill>
            </a:endParaRPr>
          </a:p>
          <a:p>
            <a:pPr lvl="0"/>
            <a:r>
              <a:rPr lang="en-GB" sz="3600" b="1">
                <a:solidFill>
                  <a:srgbClr val="92D050"/>
                </a:solidFill>
              </a:rPr>
              <a:t>Some way to go for full inclusion in sport</a:t>
            </a:r>
          </a:p>
        </p:txBody>
      </p:sp>
    </p:spTree>
    <p:extLst>
      <p:ext uri="{BB962C8B-B14F-4D97-AF65-F5344CB8AC3E}">
        <p14:creationId xmlns:p14="http://schemas.microsoft.com/office/powerpoint/2010/main" val="137729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Sadie to Bowls Australia</a:t>
            </a:r>
          </a:p>
        </p:txBody>
      </p:sp>
      <p:sp>
        <p:nvSpPr>
          <p:cNvPr id="3" name="Content Placeholder 2"/>
          <p:cNvSpPr txBox="1">
            <a:spLocks noGrp="1"/>
          </p:cNvSpPr>
          <p:nvPr>
            <p:ph idx="1"/>
          </p:nvPr>
        </p:nvSpPr>
        <p:spPr/>
        <p:txBody>
          <a:bodyPr/>
          <a:lstStyle/>
          <a:p>
            <a:pPr marL="0" lvl="0" indent="0">
              <a:buNone/>
            </a:pPr>
            <a:r>
              <a:rPr lang="en-GB" sz="2400">
                <a:solidFill>
                  <a:srgbClr val="4F81BD"/>
                </a:solidFill>
              </a:rPr>
              <a:t>Your reply has given me hope and encouragement. Bowls Australia's member protection policy, in respect of transgendered people, appears to address many issues.</a:t>
            </a:r>
          </a:p>
          <a:p>
            <a:pPr marL="0" lvl="0" indent="0">
              <a:buNone/>
            </a:pPr>
            <a:r>
              <a:rPr lang="en-GB" sz="2400">
                <a:solidFill>
                  <a:srgbClr val="4F81BD"/>
                </a:solidFill>
              </a:rPr>
              <a:t>However, I have at least one more question.</a:t>
            </a:r>
          </a:p>
          <a:p>
            <a:pPr marL="0" lvl="0" indent="0">
              <a:buNone/>
            </a:pPr>
            <a:r>
              <a:rPr lang="en-GB" sz="2400">
                <a:solidFill>
                  <a:srgbClr val="4F81BD"/>
                </a:solidFill>
              </a:rPr>
              <a:t>Bowls is, and always has been, a sexist game, that's to say distinct Men's and Ladies' sections. At what point in their transition would a transgendered player be permitted to move from one section to another?</a:t>
            </a:r>
            <a:br>
              <a:rPr lang="en-GB" sz="2400">
                <a:solidFill>
                  <a:srgbClr val="4F81BD"/>
                </a:solidFill>
              </a:rPr>
            </a:br>
            <a:r>
              <a:rPr lang="en-GB" sz="2400">
                <a:solidFill>
                  <a:srgbClr val="4F81BD"/>
                </a:solidFill>
              </a:rPr>
              <a:t/>
            </a:r>
            <a:br>
              <a:rPr lang="en-GB" sz="2400">
                <a:solidFill>
                  <a:srgbClr val="4F81BD"/>
                </a:solidFill>
              </a:rPr>
            </a:br>
            <a:r>
              <a:rPr lang="en-GB" sz="2400">
                <a:solidFill>
                  <a:srgbClr val="4F81BD"/>
                </a:solidFill>
              </a:rPr>
              <a:t>As ever, I'm eager to receive your reply. 28 Jan 2016</a:t>
            </a:r>
          </a:p>
          <a:p>
            <a:pPr marL="0" lvl="0" indent="0">
              <a:buNone/>
            </a:pPr>
            <a:r>
              <a:rPr lang="en-GB" sz="2400">
                <a:solidFill>
                  <a:srgbClr val="1F497D"/>
                </a:solidFill>
              </a:rPr>
              <a:t>This is the end of correspondence with Bowls Australia</a:t>
            </a:r>
            <a:r>
              <a:rPr lang="en-GB" sz="2400">
                <a:solidFill>
                  <a:srgbClr val="4F81BD"/>
                </a:solidFill>
              </a:rPr>
              <a:t/>
            </a:r>
            <a:br>
              <a:rPr lang="en-GB" sz="2400">
                <a:solidFill>
                  <a:srgbClr val="4F81BD"/>
                </a:solidFill>
              </a:rPr>
            </a:br>
            <a:endParaRPr lang="en-GB" sz="2400">
              <a:solidFill>
                <a:srgbClr val="4F81BD"/>
              </a:solidFill>
            </a:endParaRPr>
          </a:p>
        </p:txBody>
      </p:sp>
    </p:spTree>
    <p:extLst>
      <p:ext uri="{BB962C8B-B14F-4D97-AF65-F5344CB8AC3E}">
        <p14:creationId xmlns:p14="http://schemas.microsoft.com/office/powerpoint/2010/main" val="239467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Bowls Scotland</a:t>
            </a:r>
          </a:p>
        </p:txBody>
      </p:sp>
      <p:sp>
        <p:nvSpPr>
          <p:cNvPr id="3" name="Content Placeholder 2"/>
          <p:cNvSpPr txBox="1">
            <a:spLocks noGrp="1"/>
          </p:cNvSpPr>
          <p:nvPr>
            <p:ph idx="1"/>
          </p:nvPr>
        </p:nvSpPr>
        <p:spPr>
          <a:xfrm>
            <a:off x="3995937" y="1600200"/>
            <a:ext cx="4690862" cy="4525959"/>
          </a:xfrm>
        </p:spPr>
        <p:txBody>
          <a:bodyPr/>
          <a:lstStyle/>
          <a:p>
            <a:pPr marL="0" lvl="0" indent="0">
              <a:buNone/>
            </a:pPr>
            <a:r>
              <a:rPr lang="en-GB"/>
              <a:t>In my own experience, the sport of lawn bowls is still very sexist, especially in Scotland. </a:t>
            </a:r>
          </a:p>
          <a:p>
            <a:pPr marL="0" lvl="0" indent="0">
              <a:buNone/>
            </a:pPr>
            <a:r>
              <a:rPr lang="en-GB"/>
              <a:t>I sincerely expect NO reply to my question sent to Bowls Scotland. </a:t>
            </a:r>
            <a:br>
              <a:rPr lang="en-GB"/>
            </a:br>
            <a:endParaRPr lang="en-GB"/>
          </a:p>
        </p:txBody>
      </p:sp>
      <p:pic>
        <p:nvPicPr>
          <p:cNvPr id="4" name="Picture 2" descr="C:\Users\GU\AppData\Local\Microsoft\Windows\Temporary Internet Files\Content.Outlook\I6W10A5P\dundee 03.jpg"/>
          <p:cNvPicPr>
            <a:picLocks noChangeAspect="1"/>
          </p:cNvPicPr>
          <p:nvPr/>
        </p:nvPicPr>
        <p:blipFill>
          <a:blip r:embed="rId2"/>
          <a:srcRect/>
          <a:stretch>
            <a:fillRect/>
          </a:stretch>
        </p:blipFill>
        <p:spPr>
          <a:xfrm>
            <a:off x="827586" y="1772820"/>
            <a:ext cx="2762054" cy="3610526"/>
          </a:xfrm>
          <a:prstGeom prst="rect">
            <a:avLst/>
          </a:prstGeom>
          <a:noFill/>
          <a:ln>
            <a:noFill/>
          </a:ln>
        </p:spPr>
      </p:pic>
    </p:spTree>
    <p:extLst>
      <p:ext uri="{BB962C8B-B14F-4D97-AF65-F5344CB8AC3E}">
        <p14:creationId xmlns:p14="http://schemas.microsoft.com/office/powerpoint/2010/main" val="178753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The Question</a:t>
            </a:r>
          </a:p>
        </p:txBody>
      </p:sp>
      <p:sp>
        <p:nvSpPr>
          <p:cNvPr id="3" name="Content Placeholder 2"/>
          <p:cNvSpPr txBox="1">
            <a:spLocks noGrp="1"/>
          </p:cNvSpPr>
          <p:nvPr>
            <p:ph idx="1"/>
          </p:nvPr>
        </p:nvSpPr>
        <p:spPr>
          <a:xfrm>
            <a:off x="2843811" y="1600200"/>
            <a:ext cx="5842988" cy="4525959"/>
          </a:xfrm>
        </p:spPr>
        <p:txBody>
          <a:bodyPr/>
          <a:lstStyle/>
          <a:p>
            <a:pPr marL="0" lvl="0" indent="0">
              <a:buNone/>
            </a:pPr>
            <a:r>
              <a:rPr lang="en-GB" sz="2800"/>
              <a:t>In January 2016 Sadie Godiva - recently transitioned woman and long time bowler - sent the following question to BOWLING associations in Scotland, England, South Africa and Australia.</a:t>
            </a:r>
          </a:p>
          <a:p>
            <a:pPr marL="0" lvl="0" indent="0">
              <a:buNone/>
            </a:pPr>
            <a:endParaRPr lang="en-GB" sz="2800"/>
          </a:p>
          <a:p>
            <a:pPr marL="0" lvl="0" indent="0">
              <a:buNone/>
            </a:pPr>
            <a:r>
              <a:rPr lang="en-GB" sz="2800" b="1"/>
              <a:t>What is your policy concerning transgender bowlers?</a:t>
            </a:r>
          </a:p>
        </p:txBody>
      </p:sp>
      <p:pic>
        <p:nvPicPr>
          <p:cNvPr id="4" name="Picture 2" descr="C:\Users\GU\Desktop\P1040192a.JPG"/>
          <p:cNvPicPr>
            <a:picLocks noChangeAspect="1"/>
          </p:cNvPicPr>
          <p:nvPr/>
        </p:nvPicPr>
        <p:blipFill>
          <a:blip r:embed="rId2"/>
          <a:srcRect/>
          <a:stretch>
            <a:fillRect/>
          </a:stretch>
        </p:blipFill>
        <p:spPr>
          <a:xfrm rot="5400013">
            <a:off x="-610710" y="2851073"/>
            <a:ext cx="4532763" cy="2088224"/>
          </a:xfrm>
          <a:prstGeom prst="rect">
            <a:avLst/>
          </a:prstGeom>
          <a:noFill/>
          <a:ln>
            <a:noFill/>
          </a:ln>
        </p:spPr>
      </p:pic>
    </p:spTree>
    <p:extLst>
      <p:ext uri="{BB962C8B-B14F-4D97-AF65-F5344CB8AC3E}">
        <p14:creationId xmlns:p14="http://schemas.microsoft.com/office/powerpoint/2010/main" val="327029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39550" y="274640"/>
            <a:ext cx="8147249" cy="922108"/>
          </a:xfrm>
        </p:spPr>
        <p:txBody>
          <a:bodyPr/>
          <a:lstStyle/>
          <a:p>
            <a:pPr lvl="0"/>
            <a:r>
              <a:rPr lang="en-GB"/>
              <a:t>From Bowls England</a:t>
            </a:r>
          </a:p>
        </p:txBody>
      </p:sp>
      <p:sp>
        <p:nvSpPr>
          <p:cNvPr id="3" name="Content Placeholder 2"/>
          <p:cNvSpPr txBox="1">
            <a:spLocks noGrp="1"/>
          </p:cNvSpPr>
          <p:nvPr>
            <p:ph idx="1"/>
          </p:nvPr>
        </p:nvSpPr>
        <p:spPr>
          <a:xfrm>
            <a:off x="251524" y="1268757"/>
            <a:ext cx="8435275" cy="5328592"/>
          </a:xfrm>
        </p:spPr>
        <p:txBody>
          <a:bodyPr/>
          <a:lstStyle/>
          <a:p>
            <a:pPr marL="0" lvl="0" indent="0">
              <a:buNone/>
            </a:pPr>
            <a:r>
              <a:rPr lang="en-GB" sz="2000" b="1"/>
              <a:t>1.2</a:t>
            </a:r>
            <a:r>
              <a:rPr lang="en-GB" sz="2000"/>
              <a:t>      Bowls England considers that the sport of outdoor flat green bowls is a gender-affected sport as the physical strength, stamina or physique of an average person of one gender may put them at an advantage or a disadvantage to an average person of the other gender. </a:t>
            </a:r>
          </a:p>
          <a:p>
            <a:pPr marL="0" lvl="0" indent="0">
              <a:buNone/>
            </a:pPr>
            <a:r>
              <a:rPr lang="en-GB" sz="2000" b="1"/>
              <a:t>1.3</a:t>
            </a:r>
            <a:r>
              <a:rPr lang="en-GB" sz="2000"/>
              <a:t>      Bowls England has produced this policy to manage the enquiries from, or about, persons who have legally acquired a change in their birth gender.</a:t>
            </a:r>
          </a:p>
          <a:p>
            <a:pPr marL="0" lvl="0" indent="0">
              <a:buNone/>
            </a:pPr>
            <a:r>
              <a:rPr lang="en-GB" sz="2000" b="1"/>
              <a:t>2.2</a:t>
            </a:r>
            <a:r>
              <a:rPr lang="en-GB" sz="2000"/>
              <a:t>      </a:t>
            </a:r>
            <a:r>
              <a:rPr lang="en-GB" sz="2000" b="1"/>
              <a:t>Any male-to-female transsexual who underwent gender reassignment surgery before puberty will be accepted in bowls as female. This also applies to individuals who have undergone female-to-male reassignment before puberty, who will be regarded as male.</a:t>
            </a:r>
          </a:p>
          <a:p>
            <a:pPr marL="0" lvl="0" indent="0">
              <a:buNone/>
            </a:pPr>
            <a:r>
              <a:rPr lang="en-GB" sz="2000" b="1"/>
              <a:t>2.3</a:t>
            </a:r>
            <a:r>
              <a:rPr lang="en-GB" sz="2000"/>
              <a:t>      </a:t>
            </a:r>
            <a:r>
              <a:rPr lang="en-GB" sz="2000" b="1"/>
              <a:t>With the exception of those highlighted in 2.2, only individuals who have acquired a UK Gender Recognition Certificate are eligible for participation in their acquired gender in matches under the control of Bowls England. Equivalent documentation issued by other nations will be considered on a case-by-case basis. </a:t>
            </a:r>
          </a:p>
          <a:p>
            <a:pPr lvl="0"/>
            <a:endParaRPr lang="en-GB" sz="2000"/>
          </a:p>
          <a:p>
            <a:pPr lvl="0"/>
            <a:endParaRPr lang="en-GB"/>
          </a:p>
        </p:txBody>
      </p:sp>
    </p:spTree>
    <p:extLst>
      <p:ext uri="{BB962C8B-B14F-4D97-AF65-F5344CB8AC3E}">
        <p14:creationId xmlns:p14="http://schemas.microsoft.com/office/powerpoint/2010/main" val="130265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Sadie to Bowls England</a:t>
            </a:r>
          </a:p>
        </p:txBody>
      </p:sp>
      <p:sp>
        <p:nvSpPr>
          <p:cNvPr id="3" name="Content Placeholder 2"/>
          <p:cNvSpPr txBox="1">
            <a:spLocks noGrp="1"/>
          </p:cNvSpPr>
          <p:nvPr>
            <p:ph idx="1"/>
          </p:nvPr>
        </p:nvSpPr>
        <p:spPr/>
        <p:txBody>
          <a:bodyPr/>
          <a:lstStyle/>
          <a:p>
            <a:pPr marL="0" lvl="0" indent="0">
              <a:buNone/>
            </a:pPr>
            <a:r>
              <a:rPr lang="en-GB" sz="2400">
                <a:solidFill>
                  <a:srgbClr val="4F81BD"/>
                </a:solidFill>
              </a:rPr>
              <a:t>Thank you for sharing this document with me.</a:t>
            </a:r>
          </a:p>
          <a:p>
            <a:pPr marL="0" lvl="0" indent="0">
              <a:buNone/>
            </a:pPr>
            <a:r>
              <a:rPr lang="en-GB" sz="2400">
                <a:solidFill>
                  <a:srgbClr val="4F81BD"/>
                </a:solidFill>
              </a:rPr>
              <a:t>If I understand this policy correctly, this means that players whose situation does not conform with policies 2.2 and 2.3 will have their gender recognised as that assigned at birth. As a consequences, a male-to-female transgendered person may only compete in male events and or mixed events where she is regarded as male.</a:t>
            </a:r>
          </a:p>
          <a:p>
            <a:pPr marL="0" lvl="0" indent="0">
              <a:buNone/>
            </a:pPr>
            <a:r>
              <a:rPr lang="en-GB" sz="2400">
                <a:solidFill>
                  <a:srgbClr val="4F81BD"/>
                </a:solidFill>
              </a:rPr>
              <a:t/>
            </a:r>
            <a:br>
              <a:rPr lang="en-GB" sz="2400">
                <a:solidFill>
                  <a:srgbClr val="4F81BD"/>
                </a:solidFill>
              </a:rPr>
            </a:br>
            <a:r>
              <a:rPr lang="en-GB" sz="2400">
                <a:solidFill>
                  <a:srgbClr val="4F81BD"/>
                </a:solidFill>
              </a:rPr>
              <a:t>Does this also mean that a male-to-female transgendered person will not be allowed to wear a skirt when playing?. Which changing facilities will she be expected to use?</a:t>
            </a:r>
          </a:p>
          <a:p>
            <a:pPr marL="0" lvl="0" indent="0">
              <a:buNone/>
            </a:pPr>
            <a:endParaRPr lang="en-GB" sz="2000">
              <a:solidFill>
                <a:srgbClr val="4F81BD"/>
              </a:solidFill>
            </a:endParaRPr>
          </a:p>
          <a:p>
            <a:pPr marL="0" lvl="0" indent="0">
              <a:buNone/>
            </a:pPr>
            <a:endParaRPr lang="en-GB"/>
          </a:p>
        </p:txBody>
      </p:sp>
    </p:spTree>
    <p:extLst>
      <p:ext uri="{BB962C8B-B14F-4D97-AF65-F5344CB8AC3E}">
        <p14:creationId xmlns:p14="http://schemas.microsoft.com/office/powerpoint/2010/main" val="134618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Bowls England</a:t>
            </a:r>
          </a:p>
        </p:txBody>
      </p:sp>
      <p:sp>
        <p:nvSpPr>
          <p:cNvPr id="3" name="Content Placeholder 2"/>
          <p:cNvSpPr txBox="1">
            <a:spLocks noGrp="1"/>
          </p:cNvSpPr>
          <p:nvPr>
            <p:ph idx="1"/>
          </p:nvPr>
        </p:nvSpPr>
        <p:spPr/>
        <p:txBody>
          <a:bodyPr/>
          <a:lstStyle/>
          <a:p>
            <a:pPr marL="0" lvl="0" indent="0">
              <a:buNone/>
            </a:pPr>
            <a:r>
              <a:rPr lang="en-GB" sz="2000"/>
              <a:t>Firstly, can I clarify by saying that – as Chief Executive of Bowls England – it is my particular responsibility to deal with inquiries relating to transgenderism.</a:t>
            </a:r>
          </a:p>
          <a:p>
            <a:pPr marL="0" lvl="0" indent="0">
              <a:buNone/>
            </a:pPr>
            <a:endParaRPr lang="en-GB" sz="2000"/>
          </a:p>
          <a:p>
            <a:pPr marL="0" lvl="0" indent="0">
              <a:buNone/>
            </a:pPr>
            <a:r>
              <a:rPr lang="en-GB" sz="2000"/>
              <a:t>Are you an MtF transsexual who has completed her transition, or are you still undertaking gender reassignment ?</a:t>
            </a:r>
          </a:p>
          <a:p>
            <a:pPr marL="0" lvl="0" indent="0">
              <a:buNone/>
            </a:pPr>
            <a:r>
              <a:rPr lang="en-GB" sz="2000"/>
              <a:t>Do you have a Gender Recognition Certificate, or are you not yet in a position to apply for legal gender recognition ?</a:t>
            </a:r>
          </a:p>
          <a:p>
            <a:pPr marL="0" lvl="0" indent="0">
              <a:buNone/>
            </a:pPr>
            <a:r>
              <a:rPr lang="en-GB" sz="2000"/>
              <a:t>Are you already a bowler or are you in the process of taking up the game ?</a:t>
            </a:r>
          </a:p>
          <a:p>
            <a:pPr marL="0" lvl="0" indent="0">
              <a:buNone/>
            </a:pPr>
            <a:r>
              <a:rPr lang="en-GB" sz="2000"/>
              <a:t>Do you already belong to a club and are seeking to transition as an existing member ?</a:t>
            </a:r>
          </a:p>
          <a:p>
            <a:pPr marL="0" lvl="0" indent="0">
              <a:buNone/>
            </a:pPr>
            <a:r>
              <a:rPr lang="en-GB" sz="2000"/>
              <a:t> If not already with a club, have you approached a club and are they aware of your situation ?</a:t>
            </a:r>
          </a:p>
          <a:p>
            <a:pPr marL="0" lvl="0" indent="0">
              <a:buNone/>
            </a:pPr>
            <a:endParaRPr lang="en-GB" sz="2000"/>
          </a:p>
        </p:txBody>
      </p:sp>
    </p:spTree>
    <p:extLst>
      <p:ext uri="{BB962C8B-B14F-4D97-AF65-F5344CB8AC3E}">
        <p14:creationId xmlns:p14="http://schemas.microsoft.com/office/powerpoint/2010/main" val="174636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Sadie to Bowls England</a:t>
            </a:r>
          </a:p>
        </p:txBody>
      </p:sp>
      <p:sp>
        <p:nvSpPr>
          <p:cNvPr id="3" name="Content Placeholder 2"/>
          <p:cNvSpPr txBox="1">
            <a:spLocks noGrp="1"/>
          </p:cNvSpPr>
          <p:nvPr>
            <p:ph idx="1"/>
          </p:nvPr>
        </p:nvSpPr>
        <p:spPr>
          <a:xfrm>
            <a:off x="457200" y="1268757"/>
            <a:ext cx="8229600" cy="5328592"/>
          </a:xfrm>
        </p:spPr>
        <p:txBody>
          <a:bodyPr/>
          <a:lstStyle/>
          <a:p>
            <a:pPr marL="0" lvl="0" indent="0">
              <a:buNone/>
            </a:pPr>
            <a:r>
              <a:rPr lang="en-GB" sz="1800">
                <a:solidFill>
                  <a:srgbClr val="4F81BD"/>
                </a:solidFill>
              </a:rPr>
              <a:t>It's encouraging to know that I'm dealing directly with individual charged with overall responsibility for transgender matters.</a:t>
            </a:r>
            <a:br>
              <a:rPr lang="en-GB" sz="1800">
                <a:solidFill>
                  <a:srgbClr val="4F81BD"/>
                </a:solidFill>
              </a:rPr>
            </a:br>
            <a:r>
              <a:rPr lang="en-GB" sz="1800">
                <a:solidFill>
                  <a:srgbClr val="4F81BD"/>
                </a:solidFill>
              </a:rPr>
              <a:t/>
            </a:r>
            <a:br>
              <a:rPr lang="en-GB" sz="1800">
                <a:solidFill>
                  <a:srgbClr val="4F81BD"/>
                </a:solidFill>
              </a:rPr>
            </a:br>
            <a:r>
              <a:rPr lang="en-GB" sz="1800">
                <a:solidFill>
                  <a:srgbClr val="4F81BD"/>
                </a:solidFill>
              </a:rPr>
              <a:t>I am male-to-female transgendered, and lived part-time as a female for nearly three years before becoming full-time at the start of October last year. I am not in possession of a Gender Recognition Certificate (GRC) and it is likely to be some time before I get one.</a:t>
            </a:r>
            <a:br>
              <a:rPr lang="en-GB" sz="1800">
                <a:solidFill>
                  <a:srgbClr val="4F81BD"/>
                </a:solidFill>
              </a:rPr>
            </a:br>
            <a:r>
              <a:rPr lang="en-GB" sz="1800">
                <a:solidFill>
                  <a:srgbClr val="4F81BD"/>
                </a:solidFill>
              </a:rPr>
              <a:t/>
            </a:r>
            <a:br>
              <a:rPr lang="en-GB" sz="1800">
                <a:solidFill>
                  <a:srgbClr val="4F81BD"/>
                </a:solidFill>
              </a:rPr>
            </a:br>
            <a:r>
              <a:rPr lang="en-GB" sz="1800">
                <a:solidFill>
                  <a:srgbClr val="4F81BD"/>
                </a:solidFill>
              </a:rPr>
              <a:t>I have played bowls for more than twenty-five years. I resigned from my last club just before Christmas. I don't believe members at that club are aware of my transition, and no county association is involved.</a:t>
            </a:r>
          </a:p>
          <a:p>
            <a:pPr marL="0" lvl="0" indent="0">
              <a:buNone/>
            </a:pPr>
            <a:r>
              <a:rPr lang="en-GB" sz="1800">
                <a:solidFill>
                  <a:srgbClr val="4F81BD"/>
                </a:solidFill>
              </a:rPr>
              <a:t>I wish to return to the game, but am unwilling to do so until I am certain that every foreseeable question has been satisfactorily answered. </a:t>
            </a:r>
            <a:br>
              <a:rPr lang="en-GB" sz="1800">
                <a:solidFill>
                  <a:srgbClr val="4F81BD"/>
                </a:solidFill>
              </a:rPr>
            </a:br>
            <a:r>
              <a:rPr lang="en-GB" sz="1800">
                <a:solidFill>
                  <a:srgbClr val="4F81BD"/>
                </a:solidFill>
              </a:rPr>
              <a:t/>
            </a:r>
            <a:br>
              <a:rPr lang="en-GB" sz="1800">
                <a:solidFill>
                  <a:srgbClr val="4F81BD"/>
                </a:solidFill>
              </a:rPr>
            </a:br>
            <a:r>
              <a:rPr lang="en-GB" sz="1800">
                <a:solidFill>
                  <a:srgbClr val="4F81BD"/>
                </a:solidFill>
              </a:rPr>
              <a:t>My concerns are not for me alone. I'm sure there will be other transgendered individuals with an interested in the progress of my enquiry.</a:t>
            </a:r>
            <a:br>
              <a:rPr lang="en-GB" sz="1800">
                <a:solidFill>
                  <a:srgbClr val="4F81BD"/>
                </a:solidFill>
              </a:rPr>
            </a:br>
            <a:r>
              <a:rPr lang="en-GB" sz="1800">
                <a:solidFill>
                  <a:srgbClr val="4F81BD"/>
                </a:solidFill>
              </a:rPr>
              <a:t>Bowls England's policy concerning those in possession of a GRC is quite clear. It's the area between the start of transition and obtaining a GRC which needs to be </a:t>
            </a:r>
            <a:r>
              <a:rPr lang="en-GB" sz="1600">
                <a:solidFill>
                  <a:srgbClr val="4F81BD"/>
                </a:solidFill>
              </a:rPr>
              <a:t>addressed.</a:t>
            </a:r>
          </a:p>
        </p:txBody>
      </p:sp>
    </p:spTree>
    <p:extLst>
      <p:ext uri="{BB962C8B-B14F-4D97-AF65-F5344CB8AC3E}">
        <p14:creationId xmlns:p14="http://schemas.microsoft.com/office/powerpoint/2010/main" val="25153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Bowls England</a:t>
            </a:r>
          </a:p>
        </p:txBody>
      </p:sp>
      <p:sp>
        <p:nvSpPr>
          <p:cNvPr id="3" name="Content Placeholder 2"/>
          <p:cNvSpPr txBox="1">
            <a:spLocks noGrp="1"/>
          </p:cNvSpPr>
          <p:nvPr>
            <p:ph idx="1"/>
          </p:nvPr>
        </p:nvSpPr>
        <p:spPr>
          <a:xfrm>
            <a:off x="457200" y="1268757"/>
            <a:ext cx="8229600" cy="4857402"/>
          </a:xfrm>
        </p:spPr>
        <p:txBody>
          <a:bodyPr/>
          <a:lstStyle/>
          <a:p>
            <a:pPr marL="0" lvl="0" indent="0">
              <a:buNone/>
            </a:pPr>
            <a:r>
              <a:rPr lang="en-GB" sz="2000"/>
              <a:t> As you have now divined, not having a GRC in no way prevents you from playing bowls at a club in England; the Bowls England Transgender Policy relates purely to the playing of </a:t>
            </a:r>
            <a:r>
              <a:rPr lang="en-GB" sz="2000" u="sng"/>
              <a:t>competitive</a:t>
            </a:r>
            <a:r>
              <a:rPr lang="en-GB" sz="2000"/>
              <a:t> bowls under the aegis of Bowls England.  </a:t>
            </a:r>
          </a:p>
          <a:p>
            <a:pPr marL="0" lvl="0" indent="0">
              <a:buNone/>
            </a:pPr>
            <a:r>
              <a:rPr lang="en-GB" sz="2000"/>
              <a:t>I wouldn’t treat your inquiry as anything that might have implications for any other transitioning bowls player, as I would regard each individual’s situation as entirely unique.  </a:t>
            </a:r>
          </a:p>
          <a:p>
            <a:pPr marL="0" lvl="0" indent="0">
              <a:buNone/>
            </a:pPr>
            <a:r>
              <a:rPr lang="en-GB" sz="2000"/>
              <a:t>  One possible perspective on this situation is that actively transitioning within a club – either a club of which one is already a member, or where a new club will be aware that  the player is in the process of transitioning – is potentially more stressful for all involved, than taking a break as a player while one gets either some way through or wholly through the transitioning process, and then seeks a new club.  I am not advocating such an approach, but it is food for thought.</a:t>
            </a:r>
          </a:p>
          <a:p>
            <a:pPr lvl="0"/>
            <a:endParaRPr lang="en-GB" sz="2000"/>
          </a:p>
        </p:txBody>
      </p:sp>
    </p:spTree>
    <p:extLst>
      <p:ext uri="{BB962C8B-B14F-4D97-AF65-F5344CB8AC3E}">
        <p14:creationId xmlns:p14="http://schemas.microsoft.com/office/powerpoint/2010/main" val="375549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From Bowls South Africa</a:t>
            </a:r>
          </a:p>
        </p:txBody>
      </p:sp>
      <p:sp>
        <p:nvSpPr>
          <p:cNvPr id="3" name="Content Placeholder 2"/>
          <p:cNvSpPr txBox="1">
            <a:spLocks noGrp="1"/>
          </p:cNvSpPr>
          <p:nvPr>
            <p:ph idx="1"/>
          </p:nvPr>
        </p:nvSpPr>
        <p:spPr/>
        <p:txBody>
          <a:bodyPr/>
          <a:lstStyle/>
          <a:p>
            <a:pPr marL="0" lvl="0" indent="0">
              <a:lnSpc>
                <a:spcPct val="80000"/>
              </a:lnSpc>
              <a:spcBef>
                <a:spcPts val="600"/>
              </a:spcBef>
              <a:buNone/>
            </a:pPr>
            <a:endParaRPr lang="en-GB" sz="2500"/>
          </a:p>
          <a:p>
            <a:pPr marL="0" lvl="0" indent="0">
              <a:lnSpc>
                <a:spcPct val="80000"/>
              </a:lnSpc>
              <a:spcBef>
                <a:spcPts val="600"/>
              </a:spcBef>
              <a:buNone/>
            </a:pPr>
            <a:r>
              <a:rPr lang="en-ZA" sz="2500"/>
              <a:t>Bowls South Africa does discriminate against any persons.</a:t>
            </a:r>
            <a:endParaRPr lang="en-GB" sz="2500"/>
          </a:p>
          <a:p>
            <a:pPr marL="0" lvl="0" indent="0">
              <a:lnSpc>
                <a:spcPct val="80000"/>
              </a:lnSpc>
              <a:spcBef>
                <a:spcPts val="600"/>
              </a:spcBef>
              <a:buNone/>
            </a:pPr>
            <a:endParaRPr lang="en-GB" sz="2500"/>
          </a:p>
          <a:p>
            <a:pPr marL="0" lvl="0" indent="0">
              <a:lnSpc>
                <a:spcPct val="80000"/>
              </a:lnSpc>
              <a:spcBef>
                <a:spcPts val="600"/>
              </a:spcBef>
              <a:buNone/>
            </a:pPr>
            <a:r>
              <a:rPr lang="en-GB" sz="2500">
                <a:solidFill>
                  <a:srgbClr val="4F81BD"/>
                </a:solidFill>
              </a:rPr>
              <a:t>I wonder if the word NOT is missing from your reply.</a:t>
            </a:r>
            <a:br>
              <a:rPr lang="en-GB" sz="2500">
                <a:solidFill>
                  <a:srgbClr val="4F81BD"/>
                </a:solidFill>
              </a:rPr>
            </a:br>
            <a:r>
              <a:rPr lang="en-GB" sz="2500">
                <a:solidFill>
                  <a:srgbClr val="4F81BD"/>
                </a:solidFill>
              </a:rPr>
              <a:t>If so, in what sections/events/competitions would a male-to-female transgendered person be allowed/expected to compete? Men's or ladies'? Which changing facilities would they be allowed/expected to use?</a:t>
            </a:r>
            <a:br>
              <a:rPr lang="en-GB" sz="2500">
                <a:solidFill>
                  <a:srgbClr val="4F81BD"/>
                </a:solidFill>
              </a:rPr>
            </a:br>
            <a:r>
              <a:rPr lang="en-GB" sz="2500">
                <a:solidFill>
                  <a:srgbClr val="4F81BD"/>
                </a:solidFill>
              </a:rPr>
              <a:t>What defines a transgendered person under Bowls SA rules/policies?</a:t>
            </a:r>
          </a:p>
          <a:p>
            <a:pPr marL="0" lvl="0" indent="0">
              <a:lnSpc>
                <a:spcPct val="80000"/>
              </a:lnSpc>
              <a:spcBef>
                <a:spcPts val="600"/>
              </a:spcBef>
              <a:buNone/>
            </a:pPr>
            <a:r>
              <a:rPr lang="en-GB" sz="2500">
                <a:solidFill>
                  <a:srgbClr val="4F81BD"/>
                </a:solidFill>
              </a:rPr>
              <a:t>I look forward to your reply.</a:t>
            </a:r>
          </a:p>
          <a:p>
            <a:pPr marL="0" lvl="0" indent="0">
              <a:lnSpc>
                <a:spcPct val="80000"/>
              </a:lnSpc>
              <a:spcBef>
                <a:spcPts val="600"/>
              </a:spcBef>
              <a:buNone/>
            </a:pPr>
            <a:endParaRPr lang="en-GB" sz="2500"/>
          </a:p>
          <a:p>
            <a:pPr lvl="0">
              <a:lnSpc>
                <a:spcPct val="80000"/>
              </a:lnSpc>
              <a:spcBef>
                <a:spcPts val="600"/>
              </a:spcBef>
            </a:pPr>
            <a:endParaRPr lang="en-GB" sz="2500"/>
          </a:p>
        </p:txBody>
      </p:sp>
    </p:spTree>
    <p:extLst>
      <p:ext uri="{BB962C8B-B14F-4D97-AF65-F5344CB8AC3E}">
        <p14:creationId xmlns:p14="http://schemas.microsoft.com/office/powerpoint/2010/main" val="49605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6367</TotalTime>
  <Words>846</Words>
  <Application>Microsoft Macintosh PowerPoint</Application>
  <PresentationFormat>On-screen Show (4:3)</PresentationFormat>
  <Paragraphs>132</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3_Office Theme</vt:lpstr>
      <vt:lpstr>PowerPoint Presentation</vt:lpstr>
      <vt:lpstr>Transgender &amp; Lawn bowling by Sadie Godiva</vt:lpstr>
      <vt:lpstr>The Question</vt:lpstr>
      <vt:lpstr>From Bowls England</vt:lpstr>
      <vt:lpstr>From Sadie to Bowls England</vt:lpstr>
      <vt:lpstr>From Bowls England</vt:lpstr>
      <vt:lpstr>From Sadie to Bowls England</vt:lpstr>
      <vt:lpstr>From Bowls England</vt:lpstr>
      <vt:lpstr>From Bowls South Africa</vt:lpstr>
      <vt:lpstr>From Bowls South Africa</vt:lpstr>
      <vt:lpstr>From Bowls South Africa</vt:lpstr>
      <vt:lpstr>From Media Officer Bowls South Africa</vt:lpstr>
      <vt:lpstr>Media Officer Bowls South Africa</vt:lpstr>
      <vt:lpstr>From Media Officer Bowls South Africa</vt:lpstr>
      <vt:lpstr>From Sadie to Media Officer Bowls South Africa</vt:lpstr>
      <vt:lpstr>From Media Officer Bowls South Africa</vt:lpstr>
      <vt:lpstr>From Bowls Australia </vt:lpstr>
      <vt:lpstr>From Sadie to Bowls Australia</vt:lpstr>
      <vt:lpstr>From Bowls Australia</vt:lpstr>
      <vt:lpstr>From Sadie to Bowls Australia</vt:lpstr>
      <vt:lpstr>Bowls Scotland</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Carolyn Johnston</dc:creator>
  <cp:lastModifiedBy>Angharad Englefield</cp:lastModifiedBy>
  <cp:revision>128</cp:revision>
  <dcterms:created xsi:type="dcterms:W3CDTF">2007-06-05T19:46:29Z</dcterms:created>
  <dcterms:modified xsi:type="dcterms:W3CDTF">2017-10-19T15:47:41Z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0x010100D47F00892F72FD428B965EA02A1043B3</vt:lpwstr>
  </property>
  <property fmtid="{D5CDD505-2E9C-101B-9397-08002B2CF9AE}" pid="3" name="_dlc_DocIdItemGuid">
    <vt:lpwstr>568697bc-a37e-4e7e-b9a1-3e5baf5f16f2</vt:lpwstr>
  </property>
  <property fmtid="{D5CDD505-2E9C-101B-9397-08002B2CF9AE}" pid="4" name="Distance">
    <vt:lpwstr>5K</vt:lpwstr>
  </property>
  <property fmtid="{D5CDD505-2E9C-101B-9397-08002B2CF9AE}" pid="5" name="Event Type">
    <vt:lpwstr>Race</vt:lpwstr>
  </property>
  <property fmtid="{D5CDD505-2E9C-101B-9397-08002B2CF9AE}" pid="6" name="Year">
    <vt:lpwstr>2015</vt:lpwstr>
  </property>
  <property fmtid="{D5CDD505-2E9C-101B-9397-08002B2CF9AE}" pid="7" name="Document type1">
    <vt:lpwstr>Course Map</vt:lpwstr>
  </property>
  <property fmtid="{D5CDD505-2E9C-101B-9397-08002B2CF9AE}" pid="8" name="_dlc_DocId">
    <vt:lpwstr>COLLABTEMPLA-19-197</vt:lpwstr>
  </property>
  <property fmtid="{D5CDD505-2E9C-101B-9397-08002B2CF9AE}" pid="9" name="_dlc_DocIdUrl">
    <vt:lpwstr>https://collaborate.cancerresearchuk.org/team/sites2/2015/_layouts/DocIdRedir.aspx?ID=COLLABTEMPLA-19-197, COLLABTEMPLA-19-197</vt:lpwstr>
  </property>
</Properties>
</file>